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6" r:id="rId1"/>
  </p:sldMasterIdLst>
  <p:notesMasterIdLst>
    <p:notesMasterId r:id="rId25"/>
  </p:notesMasterIdLst>
  <p:sldIdLst>
    <p:sldId id="272" r:id="rId2"/>
    <p:sldId id="292" r:id="rId3"/>
    <p:sldId id="270" r:id="rId4"/>
    <p:sldId id="287" r:id="rId5"/>
    <p:sldId id="279" r:id="rId6"/>
    <p:sldId id="256" r:id="rId7"/>
    <p:sldId id="257" r:id="rId8"/>
    <p:sldId id="286" r:id="rId9"/>
    <p:sldId id="293" r:id="rId10"/>
    <p:sldId id="288" r:id="rId11"/>
    <p:sldId id="289" r:id="rId12"/>
    <p:sldId id="290" r:id="rId13"/>
    <p:sldId id="281" r:id="rId14"/>
    <p:sldId id="282" r:id="rId15"/>
    <p:sldId id="263" r:id="rId16"/>
    <p:sldId id="264" r:id="rId17"/>
    <p:sldId id="276" r:id="rId18"/>
    <p:sldId id="283" r:id="rId19"/>
    <p:sldId id="284" r:id="rId20"/>
    <p:sldId id="291" r:id="rId21"/>
    <p:sldId id="258" r:id="rId22"/>
    <p:sldId id="265" r:id="rId23"/>
    <p:sldId id="266"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FF29"/>
    <a:srgbClr val="0000CC"/>
    <a:srgbClr val="003635"/>
    <a:srgbClr val="C80064"/>
    <a:srgbClr val="C33A1F"/>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6" autoAdjust="0"/>
    <p:restoredTop sz="93792" autoAdjust="0"/>
  </p:normalViewPr>
  <p:slideViewPr>
    <p:cSldViewPr snapToGrid="0">
      <p:cViewPr varScale="1">
        <p:scale>
          <a:sx n="79" d="100"/>
          <a:sy n="79" d="100"/>
        </p:scale>
        <p:origin x="96" y="90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657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5849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9A516C1A-5CC3-46E6-A826-BD1BFAD3BB0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638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17987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1441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740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6894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22237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1704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2059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19858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2/23/2024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D1506122-0DEA-4F51-9BF2-15C4DDCB2660}"/>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400084828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hyperlink" Target="https://www.youtube.com/watch?v=ZIjeAEEuMoI"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32E80AC-8423-4121-B027-1D68BB6CF961}"/>
              </a:ext>
            </a:extLst>
          </p:cNvPr>
          <p:cNvSpPr>
            <a:spLocks noGrp="1"/>
          </p:cNvSpPr>
          <p:nvPr>
            <p:ph type="title"/>
          </p:nvPr>
        </p:nvSpPr>
        <p:spPr>
          <a:xfrm>
            <a:off x="835357" y="2220537"/>
            <a:ext cx="3027251" cy="1790700"/>
          </a:xfrm>
        </p:spPr>
        <p:txBody>
          <a:bodyPr vert="horz" lIns="91440" tIns="45720" rIns="91440" bIns="45720" rtlCol="0" anchor="t">
            <a:normAutofit/>
          </a:bodyPr>
          <a:lstStyle/>
          <a:p>
            <a:pPr defTabSz="914400"/>
            <a:r>
              <a:rPr lang="en-US" sz="4100" kern="1200">
                <a:solidFill>
                  <a:schemeClr val="tx1"/>
                </a:solidFill>
                <a:latin typeface="+mj-lt"/>
                <a:ea typeface="+mj-ea"/>
                <a:cs typeface="+mj-cs"/>
              </a:rPr>
              <a:t>Programming Paradigm</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AB13996-684B-4B9A-B793-43D3018D5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197" y="500046"/>
            <a:ext cx="4099343" cy="4099343"/>
          </a:xfrm>
          <a:prstGeom prst="rect">
            <a:avLst/>
          </a:prstGeom>
        </p:spPr>
      </p:pic>
    </p:spTree>
    <p:extLst>
      <p:ext uri="{BB962C8B-B14F-4D97-AF65-F5344CB8AC3E}">
        <p14:creationId xmlns:p14="http://schemas.microsoft.com/office/powerpoint/2010/main" val="417988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372595"/>
            <a:ext cx="548639" cy="505095"/>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737232"/>
            <a:ext cx="4507025" cy="38404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irect&#10;Efficient&#10;Inflexible&#10;Side Effects&#10; ">
            <a:extLst>
              <a:ext uri="{FF2B5EF4-FFF2-40B4-BE49-F238E27FC236}">
                <a16:creationId xmlns:a16="http://schemas.microsoft.com/office/drawing/2014/main" id="{AB77CD90-3F1C-4F96-86E1-63B38A7113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867" t="24561" r="14505" b="11964"/>
          <a:stretch/>
        </p:blipFill>
        <p:spPr bwMode="auto">
          <a:xfrm>
            <a:off x="4705617" y="951271"/>
            <a:ext cx="3942359" cy="324095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AF1324C-88BA-429B-8418-89743EC07A8B}"/>
              </a:ext>
            </a:extLst>
          </p:cNvPr>
          <p:cNvSpPr txBox="1"/>
          <p:nvPr/>
        </p:nvSpPr>
        <p:spPr>
          <a:xfrm>
            <a:off x="789022" y="1229446"/>
            <a:ext cx="3475333" cy="1883657"/>
          </a:xfrm>
          <a:prstGeom prst="rect">
            <a:avLst/>
          </a:prstGeom>
          <a:noFill/>
        </p:spPr>
        <p:txBody>
          <a:bodyPr wrap="square">
            <a:sp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Imperative programming paradigm is concerned with </a:t>
            </a:r>
            <a:r>
              <a:rPr lang="en-US" sz="2000" b="1" dirty="0">
                <a:solidFill>
                  <a:srgbClr val="FF0000"/>
                </a:solidFill>
                <a:latin typeface="Times New Roman" panose="02020603050405020304" pitchFamily="18" charset="0"/>
                <a:cs typeface="Times New Roman" panose="02020603050405020304" pitchFamily="18" charset="0"/>
              </a:rPr>
              <a:t>HOW</a:t>
            </a:r>
            <a:r>
              <a:rPr lang="en-US" sz="2000" dirty="0">
                <a:latin typeface="Times New Roman" panose="02020603050405020304" pitchFamily="18" charset="0"/>
                <a:cs typeface="Times New Roman" panose="02020603050405020304" pitchFamily="18" charset="0"/>
              </a:rPr>
              <a:t> you’re actually going to get to the solution </a:t>
            </a:r>
          </a:p>
        </p:txBody>
      </p:sp>
      <p:sp>
        <p:nvSpPr>
          <p:cNvPr id="5" name="Title 4">
            <a:extLst>
              <a:ext uri="{FF2B5EF4-FFF2-40B4-BE49-F238E27FC236}">
                <a16:creationId xmlns:a16="http://schemas.microsoft.com/office/drawing/2014/main" id="{25B986DC-9F39-40F1-9083-36EE10507887}"/>
              </a:ext>
            </a:extLst>
          </p:cNvPr>
          <p:cNvSpPr>
            <a:spLocks noGrp="1"/>
          </p:cNvSpPr>
          <p:nvPr>
            <p:ph type="title"/>
          </p:nvPr>
        </p:nvSpPr>
        <p:spPr>
          <a:xfrm>
            <a:off x="4582211" y="-43378"/>
            <a:ext cx="3751249" cy="994172"/>
          </a:xfrm>
          <a:effectLst>
            <a:softEdge rad="63500"/>
          </a:effectLst>
        </p:spPr>
        <p:txBody>
          <a:bodyPr>
            <a:normAutofit/>
          </a:bodyPr>
          <a:lstStyle/>
          <a:p>
            <a:r>
              <a:rPr lang="en-US" sz="2400" dirty="0"/>
              <a:t>Stages in tying a tie</a:t>
            </a:r>
          </a:p>
        </p:txBody>
      </p:sp>
    </p:spTree>
    <p:extLst>
      <p:ext uri="{BB962C8B-B14F-4D97-AF65-F5344CB8AC3E}">
        <p14:creationId xmlns:p14="http://schemas.microsoft.com/office/powerpoint/2010/main" val="2612617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2447"/>
            <a:ext cx="548639" cy="505095"/>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460465"/>
            <a:ext cx="8180615" cy="1420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8C209-D302-4C5D-BB2D-CAA11A005ADE}"/>
              </a:ext>
            </a:extLst>
          </p:cNvPr>
          <p:cNvSpPr>
            <a:spLocks noGrp="1"/>
          </p:cNvSpPr>
          <p:nvPr>
            <p:ph type="title"/>
          </p:nvPr>
        </p:nvSpPr>
        <p:spPr>
          <a:xfrm>
            <a:off x="885593" y="70941"/>
            <a:ext cx="7629757" cy="1165860"/>
          </a:xfrm>
        </p:spPr>
        <p:txBody>
          <a:bodyPr vert="horz" lIns="91440" tIns="45720" rIns="91440" bIns="45720" rtlCol="0" anchor="ctr">
            <a:normAutofit/>
          </a:bodyPr>
          <a:lstStyle/>
          <a:p>
            <a:pPr defTabSz="914400"/>
            <a:r>
              <a:rPr lang="en-US" sz="3200" kern="1200" dirty="0">
                <a:solidFill>
                  <a:schemeClr val="tx1"/>
                </a:solidFill>
                <a:latin typeface="+mj-lt"/>
                <a:ea typeface="+mj-ea"/>
                <a:cs typeface="+mj-cs"/>
              </a:rPr>
              <a:t>Types of Imperative Programming Paradigm</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3984"/>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a:extLst>
              <a:ext uri="{FF2B5EF4-FFF2-40B4-BE49-F238E27FC236}">
                <a16:creationId xmlns:a16="http://schemas.microsoft.com/office/drawing/2014/main" id="{B1223B5B-1A75-4812-8CA8-A951D11C0A36}"/>
              </a:ext>
            </a:extLst>
          </p:cNvPr>
          <p:cNvPicPr>
            <a:picLocks noChangeAspect="1"/>
          </p:cNvPicPr>
          <p:nvPr/>
        </p:nvPicPr>
        <p:blipFill rotWithShape="1">
          <a:blip r:embed="rId2">
            <a:extLst>
              <a:ext uri="{28A0092B-C50C-407E-A947-70E740481C1C}">
                <a14:useLocalDpi xmlns:a14="http://schemas.microsoft.com/office/drawing/2010/main" val="0"/>
              </a:ext>
            </a:extLst>
          </a:blip>
          <a:srcRect l="-131" t="-2718" r="60566" b="2718"/>
          <a:stretch/>
        </p:blipFill>
        <p:spPr>
          <a:xfrm>
            <a:off x="2184251" y="2075041"/>
            <a:ext cx="4993788" cy="2559692"/>
          </a:xfrm>
          <a:prstGeom prst="rect">
            <a:avLst/>
          </a:prstGeom>
        </p:spPr>
      </p:pic>
    </p:spTree>
    <p:extLst>
      <p:ext uri="{BB962C8B-B14F-4D97-AF65-F5344CB8AC3E}">
        <p14:creationId xmlns:p14="http://schemas.microsoft.com/office/powerpoint/2010/main" val="2056141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42690" y="361583"/>
            <a:ext cx="4045374" cy="846051"/>
          </a:xfrm>
        </p:spPr>
        <p:txBody>
          <a:bodyPr vert="horz" lIns="91440" tIns="45720" rIns="91440" bIns="45720" rtlCol="0" anchor="ctr">
            <a:normAutofit/>
          </a:bodyPr>
          <a:lstStyle/>
          <a:p>
            <a:pPr algn="ctr" defTabSz="914400"/>
            <a:r>
              <a:rPr lang="en-US" sz="2600" dirty="0">
                <a:effectLst/>
              </a:rPr>
              <a:t>Procedural Programming </a:t>
            </a:r>
            <a:r>
              <a:rPr lang="en-US" sz="2600" dirty="0"/>
              <a:t>P</a:t>
            </a:r>
            <a:r>
              <a:rPr lang="en-US" sz="2600" dirty="0">
                <a:effectLst/>
              </a:rPr>
              <a:t>aradigm</a:t>
            </a:r>
          </a:p>
        </p:txBody>
      </p:sp>
      <p:grpSp>
        <p:nvGrpSpPr>
          <p:cNvPr id="39" name="Group 3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40" name="Rectangle 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F266D170-6C8C-4C2A-A2DB-026E3C0D0732}"/>
              </a:ext>
            </a:extLst>
          </p:cNvPr>
          <p:cNvSpPr txBox="1">
            <a:spLocks/>
          </p:cNvSpPr>
          <p:nvPr/>
        </p:nvSpPr>
        <p:spPr>
          <a:xfrm>
            <a:off x="186846" y="1578213"/>
            <a:ext cx="4157062" cy="3550024"/>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50000"/>
              </a:lnSpc>
              <a:buNone/>
            </a:pPr>
            <a:r>
              <a:rPr lang="en-US" sz="1400" dirty="0">
                <a:latin typeface="Times New Roman" panose="02020603050405020304" pitchFamily="18" charset="0"/>
                <a:cs typeface="Times New Roman" panose="02020603050405020304" pitchFamily="18" charset="0"/>
              </a:rPr>
              <a:t>This language deals with procedure calls, which are also known as routines or functions. </a:t>
            </a:r>
          </a:p>
          <a:p>
            <a:pPr marL="0" indent="0" defTabSz="914400">
              <a:lnSpc>
                <a:spcPct val="150000"/>
              </a:lnSpc>
              <a:buNone/>
            </a:pPr>
            <a:r>
              <a:rPr lang="en-US" sz="1400" dirty="0">
                <a:latin typeface="Times New Roman" panose="02020603050405020304" pitchFamily="18" charset="0"/>
                <a:cs typeface="Times New Roman" panose="02020603050405020304" pitchFamily="18" charset="0"/>
              </a:rPr>
              <a:t>These functions or routines can easily be reused in different parts of the program. </a:t>
            </a:r>
          </a:p>
          <a:p>
            <a:pPr marL="0" indent="0" defTabSz="914400">
              <a:lnSpc>
                <a:spcPct val="150000"/>
              </a:lnSpc>
              <a:buNone/>
            </a:pPr>
            <a:r>
              <a:rPr lang="en-US" sz="1400" dirty="0">
                <a:latin typeface="Times New Roman" panose="02020603050405020304" pitchFamily="18" charset="0"/>
                <a:cs typeface="Times New Roman" panose="02020603050405020304" pitchFamily="18" charset="0"/>
              </a:rPr>
              <a:t>One benefit of this is that the code can be easy to learn and read in simple programs, though when dealing with something more complex you run the risk of ending up with a huge volume of code. </a:t>
            </a:r>
          </a:p>
          <a:p>
            <a:pPr marL="0" indent="0" defTabSz="914400">
              <a:lnSpc>
                <a:spcPct val="150000"/>
              </a:lnSpc>
              <a:buNone/>
            </a:pPr>
            <a:r>
              <a:rPr lang="en-US" sz="1400" dirty="0">
                <a:latin typeface="Times New Roman" panose="02020603050405020304" pitchFamily="18" charset="0"/>
                <a:cs typeface="Times New Roman" panose="02020603050405020304" pitchFamily="18" charset="0"/>
              </a:rPr>
              <a:t>Examples: C, Pascal, BASIC.</a:t>
            </a:r>
          </a:p>
        </p:txBody>
      </p:sp>
      <p:sp>
        <p:nvSpPr>
          <p:cNvPr id="45" name="Rectangle 4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326476E-9A12-4DDD-BEBA-092C77E5F595}"/>
              </a:ext>
            </a:extLst>
          </p:cNvPr>
          <p:cNvPicPr>
            <a:picLocks noChangeAspect="1"/>
          </p:cNvPicPr>
          <p:nvPr/>
        </p:nvPicPr>
        <p:blipFill rotWithShape="1">
          <a:blip r:embed="rId2">
            <a:extLst>
              <a:ext uri="{28A0092B-C50C-407E-A947-70E740481C1C}">
                <a14:useLocalDpi xmlns:a14="http://schemas.microsoft.com/office/drawing/2010/main" val="0"/>
              </a:ext>
            </a:extLst>
          </a:blip>
          <a:srcRect l="9736" b="5708"/>
          <a:stretch/>
        </p:blipFill>
        <p:spPr>
          <a:xfrm>
            <a:off x="4483341" y="599514"/>
            <a:ext cx="4069057" cy="3719393"/>
          </a:xfrm>
          <a:prstGeom prst="rect">
            <a:avLst/>
          </a:prstGeom>
        </p:spPr>
      </p:pic>
    </p:spTree>
    <p:extLst>
      <p:ext uri="{BB962C8B-B14F-4D97-AF65-F5344CB8AC3E}">
        <p14:creationId xmlns:p14="http://schemas.microsoft.com/office/powerpoint/2010/main" val="1351751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B256-0384-4611-9997-B2BA36BBD6A9}"/>
              </a:ext>
            </a:extLst>
          </p:cNvPr>
          <p:cNvSpPr>
            <a:spLocks noGrp="1"/>
          </p:cNvSpPr>
          <p:nvPr>
            <p:ph type="title"/>
          </p:nvPr>
        </p:nvSpPr>
        <p:spPr>
          <a:xfrm>
            <a:off x="284323" y="254615"/>
            <a:ext cx="7772400" cy="1021556"/>
          </a:xfrm>
        </p:spPr>
        <p:txBody>
          <a:bodyPr>
            <a:normAutofit fontScale="90000"/>
          </a:bodyPr>
          <a:lstStyle/>
          <a:p>
            <a:pPr algn="ctr"/>
            <a:r>
              <a:rPr lang="en-US" sz="3100" b="1" i="0" dirty="0">
                <a:effectLst/>
                <a:latin typeface="Avenir Next Pro Bold"/>
              </a:rPr>
              <a:t>Object-Oriented Programming (OOP</a:t>
            </a:r>
            <a:r>
              <a:rPr lang="en-US" sz="3100" b="1" i="0" dirty="0">
                <a:solidFill>
                  <a:schemeClr val="bg1"/>
                </a:solidFill>
                <a:effectLst/>
                <a:latin typeface="Avenir Next Pro Bold"/>
              </a:rPr>
              <a:t>)</a:t>
            </a:r>
            <a:br>
              <a:rPr lang="en-US" b="0" i="0" dirty="0">
                <a:solidFill>
                  <a:srgbClr val="4D3755"/>
                </a:solidFill>
                <a:effectLst/>
                <a:latin typeface="Avenir Next Pro Demi"/>
              </a:rPr>
            </a:br>
            <a:endParaRPr lang="en-US" dirty="0"/>
          </a:p>
        </p:txBody>
      </p:sp>
      <p:sp>
        <p:nvSpPr>
          <p:cNvPr id="3" name="Text Placeholder 2">
            <a:extLst>
              <a:ext uri="{FF2B5EF4-FFF2-40B4-BE49-F238E27FC236}">
                <a16:creationId xmlns:a16="http://schemas.microsoft.com/office/drawing/2014/main" id="{6CADA4C3-0EF6-46FC-9A4A-F423E16F0503}"/>
              </a:ext>
            </a:extLst>
          </p:cNvPr>
          <p:cNvSpPr>
            <a:spLocks noGrp="1"/>
          </p:cNvSpPr>
          <p:nvPr>
            <p:ph type="body" idx="1"/>
          </p:nvPr>
        </p:nvSpPr>
        <p:spPr>
          <a:xfrm>
            <a:off x="399584" y="929767"/>
            <a:ext cx="5655434" cy="3788230"/>
          </a:xfrm>
        </p:spPr>
        <p:txBody>
          <a:bodyPr anchor="t">
            <a:normAutofit fontScale="32500" lnSpcReduction="20000"/>
          </a:bodyPr>
          <a:lstStyle/>
          <a:p>
            <a:pPr algn="l">
              <a:lnSpc>
                <a:spcPct val="170000"/>
              </a:lnSpc>
            </a:pPr>
            <a:r>
              <a:rPr lang="en-US" sz="4500" b="0" i="0" dirty="0">
                <a:solidFill>
                  <a:srgbClr val="4D3755"/>
                </a:solidFill>
                <a:effectLst/>
                <a:latin typeface="Times New Roman" panose="02020603050405020304" pitchFamily="18" charset="0"/>
                <a:cs typeface="Times New Roman" panose="02020603050405020304" pitchFamily="18" charset="0"/>
              </a:rPr>
              <a:t>This paradigm is based on the idea that code can be broken down into ‘objects’ that have different properties and perform different actions. </a:t>
            </a:r>
          </a:p>
          <a:p>
            <a:pPr algn="l">
              <a:lnSpc>
                <a:spcPct val="170000"/>
              </a:lnSpc>
            </a:pPr>
            <a:r>
              <a:rPr lang="en-US" sz="4500" b="0" i="0" dirty="0">
                <a:solidFill>
                  <a:srgbClr val="4D3755"/>
                </a:solidFill>
                <a:effectLst/>
                <a:latin typeface="Times New Roman" panose="02020603050405020304" pitchFamily="18" charset="0"/>
                <a:cs typeface="Times New Roman" panose="02020603050405020304" pitchFamily="18" charset="0"/>
              </a:rPr>
              <a:t>Objects can interact with each other to achieve desired outcomes. </a:t>
            </a:r>
          </a:p>
          <a:p>
            <a:pPr algn="l">
              <a:lnSpc>
                <a:spcPct val="170000"/>
              </a:lnSpc>
            </a:pPr>
            <a:r>
              <a:rPr lang="en-US" sz="4500" b="0" i="0" dirty="0">
                <a:solidFill>
                  <a:srgbClr val="4D3755"/>
                </a:solidFill>
                <a:effectLst/>
                <a:latin typeface="Times New Roman" panose="02020603050405020304" pitchFamily="18" charset="0"/>
                <a:cs typeface="Times New Roman" panose="02020603050405020304" pitchFamily="18" charset="0"/>
              </a:rPr>
              <a:t>A core principle of OOP is ‘encapsulation’, which involves wrapping all the object components (i.e. data and methods) into a single, self-sustaining unit (sometimes known as a ‘class’). </a:t>
            </a:r>
          </a:p>
          <a:p>
            <a:pPr algn="l">
              <a:lnSpc>
                <a:spcPct val="170000"/>
              </a:lnSpc>
            </a:pPr>
            <a:r>
              <a:rPr lang="en-US" sz="4500" b="0" i="0" dirty="0">
                <a:solidFill>
                  <a:srgbClr val="4D3755"/>
                </a:solidFill>
                <a:effectLst/>
                <a:latin typeface="Times New Roman" panose="02020603050405020304" pitchFamily="18" charset="0"/>
                <a:cs typeface="Times New Roman" panose="02020603050405020304" pitchFamily="18" charset="0"/>
              </a:rPr>
              <a:t>Due to encapsulation, objects/classes can be reused easily, while it is also scalable and secure.</a:t>
            </a:r>
          </a:p>
          <a:p>
            <a:pPr algn="l">
              <a:lnSpc>
                <a:spcPct val="170000"/>
              </a:lnSpc>
            </a:pPr>
            <a:r>
              <a:rPr lang="en-US" sz="4500" b="0" i="0" dirty="0">
                <a:solidFill>
                  <a:srgbClr val="4D3755"/>
                </a:solidFill>
                <a:effectLst/>
                <a:latin typeface="Times New Roman" panose="02020603050405020304" pitchFamily="18" charset="0"/>
                <a:cs typeface="Times New Roman" panose="02020603050405020304" pitchFamily="18" charset="0"/>
              </a:rPr>
              <a:t>Examples: C++, Java, Python</a:t>
            </a:r>
            <a:r>
              <a:rPr lang="en-US" sz="3300" b="0" i="0" dirty="0">
                <a:solidFill>
                  <a:srgbClr val="4D3755"/>
                </a:solidFill>
                <a:effectLst/>
                <a:latin typeface="Times New Roman" panose="02020603050405020304" pitchFamily="18" charset="0"/>
                <a:cs typeface="Times New Roman" panose="02020603050405020304" pitchFamily="18" charset="0"/>
              </a:rPr>
              <a:t>.</a:t>
            </a:r>
          </a:p>
          <a:p>
            <a:endParaRPr lang="en-US" dirty="0"/>
          </a:p>
        </p:txBody>
      </p:sp>
      <p:grpSp>
        <p:nvGrpSpPr>
          <p:cNvPr id="8" name="Group 7">
            <a:extLst>
              <a:ext uri="{FF2B5EF4-FFF2-40B4-BE49-F238E27FC236}">
                <a16:creationId xmlns:a16="http://schemas.microsoft.com/office/drawing/2014/main" id="{89321F43-6AAD-430D-B4E2-4636843033EC}"/>
              </a:ext>
            </a:extLst>
          </p:cNvPr>
          <p:cNvGrpSpPr/>
          <p:nvPr/>
        </p:nvGrpSpPr>
        <p:grpSpPr>
          <a:xfrm>
            <a:off x="5885969" y="92208"/>
            <a:ext cx="3258031" cy="5158868"/>
            <a:chOff x="5885969" y="0"/>
            <a:chExt cx="3258031" cy="5158868"/>
          </a:xfrm>
        </p:grpSpPr>
        <p:pic>
          <p:nvPicPr>
            <p:cNvPr id="6" name="Picture 5">
              <a:extLst>
                <a:ext uri="{FF2B5EF4-FFF2-40B4-BE49-F238E27FC236}">
                  <a16:creationId xmlns:a16="http://schemas.microsoft.com/office/drawing/2014/main" id="{D545F028-3207-4B0D-AE50-09266CE0AA2F}"/>
                </a:ext>
              </a:extLst>
            </p:cNvPr>
            <p:cNvPicPr>
              <a:picLocks noChangeAspect="1"/>
            </p:cNvPicPr>
            <p:nvPr/>
          </p:nvPicPr>
          <p:blipFill rotWithShape="1">
            <a:blip r:embed="rId2">
              <a:extLst>
                <a:ext uri="{28A0092B-C50C-407E-A947-70E740481C1C}">
                  <a14:useLocalDpi xmlns:a14="http://schemas.microsoft.com/office/drawing/2010/main" val="0"/>
                </a:ext>
              </a:extLst>
            </a:blip>
            <a:srcRect l="18788" t="44678"/>
            <a:stretch/>
          </p:blipFill>
          <p:spPr>
            <a:xfrm>
              <a:off x="5885969" y="1655487"/>
              <a:ext cx="3236245" cy="2778199"/>
            </a:xfrm>
            <a:prstGeom prst="rect">
              <a:avLst/>
            </a:prstGeom>
            <a:ln>
              <a:noFill/>
            </a:ln>
            <a:effectLst>
              <a:softEdge rad="112500"/>
            </a:effectLst>
          </p:spPr>
        </p:pic>
        <p:sp>
          <p:nvSpPr>
            <p:cNvPr id="7" name="Rectangle 6">
              <a:extLst>
                <a:ext uri="{FF2B5EF4-FFF2-40B4-BE49-F238E27FC236}">
                  <a16:creationId xmlns:a16="http://schemas.microsoft.com/office/drawing/2014/main" id="{84999ACD-8B0B-4901-8FEF-8D4252334951}"/>
                </a:ext>
              </a:extLst>
            </p:cNvPr>
            <p:cNvSpPr/>
            <p:nvPr/>
          </p:nvSpPr>
          <p:spPr>
            <a:xfrm>
              <a:off x="8607384" y="0"/>
              <a:ext cx="536616" cy="515886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67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3E69F-FD5A-4158-9F62-BE6DB0ABFF84}"/>
              </a:ext>
            </a:extLst>
          </p:cNvPr>
          <p:cNvSpPr>
            <a:spLocks noGrp="1"/>
          </p:cNvSpPr>
          <p:nvPr>
            <p:ph type="title"/>
          </p:nvPr>
        </p:nvSpPr>
        <p:spPr>
          <a:xfrm>
            <a:off x="628649" y="423158"/>
            <a:ext cx="4035559" cy="873751"/>
          </a:xfrm>
        </p:spPr>
        <p:txBody>
          <a:bodyPr vert="horz" lIns="91440" tIns="45720" rIns="91440" bIns="45720" rtlCol="0" anchor="b">
            <a:normAutofit/>
          </a:bodyPr>
          <a:lstStyle/>
          <a:p>
            <a:pPr defTabSz="914400"/>
            <a:r>
              <a:rPr lang="en-US" sz="2700" b="1" i="0" dirty="0">
                <a:effectLst/>
                <a:latin typeface="Times New Roman" panose="02020603050405020304" pitchFamily="18" charset="0"/>
                <a:cs typeface="Times New Roman" panose="02020603050405020304" pitchFamily="18" charset="0"/>
              </a:rPr>
              <a:t>Parallel Processing</a:t>
            </a:r>
            <a:br>
              <a:rPr lang="en-US" sz="2700" b="0" i="0" dirty="0">
                <a:effectLst/>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5E4711-D2C6-4814-877F-6F301E8485C1}"/>
              </a:ext>
            </a:extLst>
          </p:cNvPr>
          <p:cNvSpPr txBox="1"/>
          <p:nvPr/>
        </p:nvSpPr>
        <p:spPr>
          <a:xfrm>
            <a:off x="337154" y="1184303"/>
            <a:ext cx="4656046" cy="3485282"/>
          </a:xfrm>
          <a:prstGeom prst="rect">
            <a:avLst/>
          </a:prstGeom>
        </p:spPr>
        <p:txBody>
          <a:bodyPr vert="horz" lIns="91440" tIns="45720" rIns="91440" bIns="45720" rtlCol="0">
            <a:normAutofit fontScale="92500"/>
          </a:bodyPr>
          <a:lstStyle/>
          <a:p>
            <a:pPr defTabSz="914400">
              <a:lnSpc>
                <a:spcPct val="200000"/>
              </a:lnSpc>
              <a:spcAft>
                <a:spcPts val="600"/>
              </a:spcAft>
            </a:pPr>
            <a:r>
              <a:rPr lang="en-US" b="0" i="0" dirty="0">
                <a:effectLst/>
                <a:latin typeface="Times New Roman" panose="02020603050405020304" pitchFamily="18" charset="0"/>
                <a:cs typeface="Times New Roman" panose="02020603050405020304" pitchFamily="18" charset="0"/>
              </a:rPr>
              <a:t>The basic idea behind this paradigm is to break up different parts of a task among multiple processors, which simultaneously work on a problem. </a:t>
            </a:r>
          </a:p>
          <a:p>
            <a:pPr defTabSz="914400">
              <a:lnSpc>
                <a:spcPct val="200000"/>
              </a:lnSpc>
              <a:spcAft>
                <a:spcPts val="600"/>
              </a:spcAft>
            </a:pPr>
            <a:r>
              <a:rPr lang="en-US" b="0" i="0" dirty="0">
                <a:effectLst/>
                <a:latin typeface="Times New Roman" panose="02020603050405020304" pitchFamily="18" charset="0"/>
                <a:cs typeface="Times New Roman" panose="02020603050405020304" pitchFamily="18" charset="0"/>
              </a:rPr>
              <a:t>A number of programming languages can support parallel processing.  </a:t>
            </a:r>
          </a:p>
          <a:p>
            <a:pPr defTabSz="914400">
              <a:lnSpc>
                <a:spcPct val="200000"/>
              </a:lnSpc>
              <a:spcAft>
                <a:spcPts val="600"/>
              </a:spcAft>
            </a:pPr>
            <a:r>
              <a:rPr lang="en-US" b="0" i="0" dirty="0">
                <a:effectLst/>
                <a:latin typeface="Times New Roman" panose="02020603050405020304" pitchFamily="18" charset="0"/>
                <a:cs typeface="Times New Roman" panose="02020603050405020304" pitchFamily="18" charset="0"/>
              </a:rPr>
              <a:t>Examples: C, C++, MPI.</a:t>
            </a:r>
          </a:p>
        </p:txBody>
      </p:sp>
      <p:pic>
        <p:nvPicPr>
          <p:cNvPr id="5" name="Picture 4">
            <a:extLst>
              <a:ext uri="{FF2B5EF4-FFF2-40B4-BE49-F238E27FC236}">
                <a16:creationId xmlns:a16="http://schemas.microsoft.com/office/drawing/2014/main" id="{F467282A-C705-4D47-ABBB-71968C87BB3C}"/>
              </a:ext>
            </a:extLst>
          </p:cNvPr>
          <p:cNvPicPr>
            <a:picLocks noChangeAspect="1"/>
          </p:cNvPicPr>
          <p:nvPr/>
        </p:nvPicPr>
        <p:blipFill rotWithShape="1">
          <a:blip r:embed="rId2">
            <a:extLst>
              <a:ext uri="{28A0092B-C50C-407E-A947-70E740481C1C}">
                <a14:useLocalDpi xmlns:a14="http://schemas.microsoft.com/office/drawing/2010/main" val="0"/>
              </a:ext>
            </a:extLst>
          </a:blip>
          <a:srcRect l="2440" r="4" b="4"/>
          <a:stretch/>
        </p:blipFill>
        <p:spPr>
          <a:xfrm>
            <a:off x="5330354" y="423158"/>
            <a:ext cx="3729599" cy="3964647"/>
          </a:xfrm>
          <a:prstGeom prst="rect">
            <a:avLst/>
          </a:prstGeom>
        </p:spPr>
      </p:pic>
      <p:sp>
        <p:nvSpPr>
          <p:cNvPr id="19"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58425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22576" y="2863053"/>
            <a:ext cx="41148"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0695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2170" y="642135"/>
            <a:ext cx="3420438" cy="846051"/>
          </a:xfrm>
        </p:spPr>
        <p:txBody>
          <a:bodyPr anchor="ctr">
            <a:normAutofit/>
          </a:bodyPr>
          <a:lstStyle/>
          <a:p>
            <a:r>
              <a:rPr lang="en-US" sz="3000" b="1" dirty="0">
                <a:effectLst/>
              </a:rPr>
              <a:t>Declarative</a:t>
            </a:r>
            <a:endParaRPr lang="en-US" sz="3000" dirty="0">
              <a:effectLst/>
            </a:endParaRP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316845" y="1561047"/>
            <a:ext cx="3821317" cy="2768169"/>
          </a:xfrm>
        </p:spPr>
        <p:txBody>
          <a:bodyPr anchor="t">
            <a:normAutofit/>
          </a:bodyPr>
          <a:lstStyle/>
          <a:p>
            <a:pPr marL="0" indent="0">
              <a:lnSpc>
                <a:spcPct val="200000"/>
              </a:lnSpc>
              <a:buNone/>
            </a:pPr>
            <a:endParaRPr lang="en-US" sz="2000" dirty="0">
              <a:latin typeface="Times New Roman" panose="02020603050405020304" pitchFamily="18" charset="0"/>
              <a:cs typeface="Times New Roman" panose="02020603050405020304" pitchFamily="18" charset="0"/>
            </a:endParaRPr>
          </a:p>
          <a:p>
            <a:pPr marL="0" indent="0">
              <a:lnSpc>
                <a:spcPct val="200000"/>
              </a:lnSpc>
              <a:buNone/>
            </a:pPr>
            <a:r>
              <a:rPr lang="en-US" sz="2000" dirty="0">
                <a:latin typeface="Times New Roman" panose="02020603050405020304" pitchFamily="18" charset="0"/>
                <a:cs typeface="Times New Roman" panose="02020603050405020304" pitchFamily="18" charset="0"/>
              </a:rPr>
              <a:t>The declarative approach is more concerned with </a:t>
            </a:r>
            <a:r>
              <a:rPr lang="en-US" sz="2000" b="1" dirty="0">
                <a:solidFill>
                  <a:srgbClr val="FF0000"/>
                </a:solidFill>
                <a:latin typeface="Times New Roman" panose="02020603050405020304" pitchFamily="18" charset="0"/>
                <a:cs typeface="Times New Roman" panose="02020603050405020304" pitchFamily="18" charset="0"/>
              </a:rPr>
              <a:t>WHAT</a:t>
            </a:r>
            <a:r>
              <a:rPr lang="en-US" sz="2000" dirty="0">
                <a:latin typeface="Times New Roman" panose="02020603050405020304" pitchFamily="18" charset="0"/>
                <a:cs typeface="Times New Roman" panose="02020603050405020304" pitchFamily="18" charset="0"/>
              </a:rPr>
              <a:t> you want</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shirt and tie carto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 b="2822"/>
          <a:stretch/>
        </p:blipFill>
        <p:spPr bwMode="auto">
          <a:xfrm>
            <a:off x="4576130" y="491937"/>
            <a:ext cx="4069057" cy="3944472"/>
          </a:xfrm>
          <a:prstGeom prst="rect">
            <a:avLst/>
          </a:prstGeom>
          <a:noFill/>
          <a:extLst>
            <a:ext uri="{909E8E84-426E-40DD-AFC4-6F175D3DCCD1}">
              <a14:hiddenFill xmlns:a14="http://schemas.microsoft.com/office/drawing/2010/main">
                <a:solidFill>
                  <a:srgbClr val="FFFFFF"/>
                </a:solidFill>
              </a14:hiddenFill>
            </a:ext>
          </a:extLst>
        </p:spPr>
      </p:pic>
      <p:sp>
        <p:nvSpPr>
          <p:cNvPr id="8" name="Arrow: Curved Right 7">
            <a:extLst>
              <a:ext uri="{FF2B5EF4-FFF2-40B4-BE49-F238E27FC236}">
                <a16:creationId xmlns:a16="http://schemas.microsoft.com/office/drawing/2014/main" id="{9C559B03-1015-44F3-8280-0AED573F1C52}"/>
              </a:ext>
            </a:extLst>
          </p:cNvPr>
          <p:cNvSpPr/>
          <p:nvPr/>
        </p:nvSpPr>
        <p:spPr>
          <a:xfrm rot="16476155">
            <a:off x="3821709" y="2353293"/>
            <a:ext cx="969796" cy="36113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8074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08A4AC-DB9F-4307-BA82-740733B6D699}"/>
              </a:ext>
            </a:extLst>
          </p:cNvPr>
          <p:cNvSpPr>
            <a:spLocks noGrp="1"/>
          </p:cNvSpPr>
          <p:nvPr>
            <p:ph type="title"/>
          </p:nvPr>
        </p:nvSpPr>
        <p:spPr>
          <a:xfrm>
            <a:off x="801663" y="1905491"/>
            <a:ext cx="3027251" cy="1790700"/>
          </a:xfrm>
        </p:spPr>
        <p:txBody>
          <a:bodyPr vert="horz" lIns="91440" tIns="45720" rIns="91440" bIns="45720" rtlCol="0" anchor="t">
            <a:normAutofit/>
          </a:bodyPr>
          <a:lstStyle/>
          <a:p>
            <a:pPr defTabSz="914400"/>
            <a:r>
              <a:rPr lang="en-US" sz="4100" kern="1200" dirty="0">
                <a:solidFill>
                  <a:schemeClr val="tx1"/>
                </a:solidFill>
                <a:latin typeface="+mj-lt"/>
                <a:ea typeface="+mj-ea"/>
                <a:cs typeface="+mj-cs"/>
              </a:rPr>
              <a:t>Declarative Programming Paradigm</a:t>
            </a: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F1CD3F1A-9BF6-4256-B8BC-A91EB4BBD4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685"/>
          <a:stretch/>
        </p:blipFill>
        <p:spPr>
          <a:xfrm>
            <a:off x="4718257" y="500046"/>
            <a:ext cx="3599224" cy="4099343"/>
          </a:xfrm>
          <a:prstGeom prst="rect">
            <a:avLst/>
          </a:prstGeom>
        </p:spPr>
      </p:pic>
    </p:spTree>
    <p:extLst>
      <p:ext uri="{BB962C8B-B14F-4D97-AF65-F5344CB8AC3E}">
        <p14:creationId xmlns:p14="http://schemas.microsoft.com/office/powerpoint/2010/main" val="227983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2447"/>
            <a:ext cx="548639" cy="505095"/>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460465"/>
            <a:ext cx="8180615" cy="1420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0BB9E3-707B-4CF0-AFC2-18F1A45861B7}"/>
              </a:ext>
            </a:extLst>
          </p:cNvPr>
          <p:cNvSpPr>
            <a:spLocks noGrp="1"/>
          </p:cNvSpPr>
          <p:nvPr>
            <p:ph type="title"/>
          </p:nvPr>
        </p:nvSpPr>
        <p:spPr>
          <a:xfrm>
            <a:off x="782723" y="607423"/>
            <a:ext cx="7457037" cy="1165860"/>
          </a:xfrm>
        </p:spPr>
        <p:txBody>
          <a:bodyPr vert="horz" lIns="91440" tIns="45720" rIns="91440" bIns="45720" rtlCol="0" anchor="ctr">
            <a:normAutofit/>
          </a:bodyPr>
          <a:lstStyle/>
          <a:p>
            <a:pPr algn="ctr" defTabSz="914400"/>
            <a:r>
              <a:rPr lang="en-US" sz="3600" kern="1200" dirty="0">
                <a:solidFill>
                  <a:schemeClr val="tx1"/>
                </a:solidFill>
                <a:effectLst/>
                <a:latin typeface="+mj-lt"/>
                <a:ea typeface="+mj-ea"/>
                <a:cs typeface="+mj-cs"/>
              </a:rPr>
              <a:t>Logic</a:t>
            </a:r>
          </a:p>
        </p:txBody>
      </p:sp>
      <p:sp>
        <p:nvSpPr>
          <p:cNvPr id="6" name="TextBox 5">
            <a:extLst>
              <a:ext uri="{FF2B5EF4-FFF2-40B4-BE49-F238E27FC236}">
                <a16:creationId xmlns:a16="http://schemas.microsoft.com/office/drawing/2014/main" id="{36E723C3-763E-4525-B87E-77297A13F655}"/>
              </a:ext>
            </a:extLst>
          </p:cNvPr>
          <p:cNvSpPr txBox="1"/>
          <p:nvPr/>
        </p:nvSpPr>
        <p:spPr>
          <a:xfrm>
            <a:off x="274319" y="1920244"/>
            <a:ext cx="8426438" cy="2943740"/>
          </a:xfrm>
          <a:prstGeom prst="rect">
            <a:avLst/>
          </a:prstGeom>
        </p:spPr>
        <p:txBody>
          <a:bodyPr vert="horz" lIns="91440" tIns="45720" rIns="91440" bIns="45720" rtlCol="0" anchor="ctr">
            <a:normAutofit fontScale="92500"/>
          </a:bodyPr>
          <a:lstStyle/>
          <a:p>
            <a:pPr defTabSz="914400">
              <a:lnSpc>
                <a:spcPct val="150000"/>
              </a:lnSpc>
              <a:spcAft>
                <a:spcPts val="600"/>
              </a:spcAft>
            </a:pPr>
            <a:r>
              <a:rPr lang="en-US" sz="1600" dirty="0">
                <a:latin typeface="Times New Roman" panose="02020603050405020304" pitchFamily="18" charset="0"/>
                <a:cs typeface="Times New Roman" panose="02020603050405020304" pitchFamily="18" charset="0"/>
              </a:rPr>
              <a:t>This programming is based on formal logic. </a:t>
            </a:r>
          </a:p>
          <a:p>
            <a:pPr defTabSz="914400">
              <a:lnSpc>
                <a:spcPct val="150000"/>
              </a:lnSpc>
              <a:spcAft>
                <a:spcPts val="600"/>
              </a:spcAft>
            </a:pPr>
            <a:r>
              <a:rPr lang="en-US" sz="1600" dirty="0">
                <a:latin typeface="Times New Roman" panose="02020603050405020304" pitchFamily="18" charset="0"/>
                <a:cs typeface="Times New Roman" panose="02020603050405020304" pitchFamily="18" charset="0"/>
              </a:rPr>
              <a:t>Programs are written as a series of facts and rules that follow a logical structure (e.g. ‘X is true if Y and Z are true’). </a:t>
            </a:r>
          </a:p>
          <a:p>
            <a:pPr defTabSz="914400">
              <a:lnSpc>
                <a:spcPct val="150000"/>
              </a:lnSpc>
              <a:spcAft>
                <a:spcPts val="600"/>
              </a:spcAft>
            </a:pPr>
            <a:r>
              <a:rPr lang="en-US" sz="1600" dirty="0">
                <a:latin typeface="Times New Roman" panose="02020603050405020304" pitchFamily="18" charset="0"/>
                <a:cs typeface="Times New Roman" panose="02020603050405020304" pitchFamily="18" charset="0"/>
              </a:rPr>
              <a:t>Logic programming is primarily declarative as machines can use reason to solve a problem, though in some cases imperative commands can also be included in the code. </a:t>
            </a:r>
          </a:p>
          <a:p>
            <a:pPr defTabSz="914400">
              <a:lnSpc>
                <a:spcPct val="150000"/>
              </a:lnSpc>
              <a:spcAft>
                <a:spcPts val="600"/>
              </a:spcAft>
            </a:pPr>
            <a:r>
              <a:rPr lang="en-US" sz="1600" dirty="0">
                <a:latin typeface="Times New Roman" panose="02020603050405020304" pitchFamily="18" charset="0"/>
                <a:cs typeface="Times New Roman" panose="02020603050405020304" pitchFamily="18" charset="0"/>
              </a:rPr>
              <a:t>Logic programming is closely connected to development of machine learning and artificial intelligence. </a:t>
            </a:r>
          </a:p>
          <a:p>
            <a:pPr defTabSz="914400">
              <a:lnSpc>
                <a:spcPct val="150000"/>
              </a:lnSpc>
              <a:spcAft>
                <a:spcPts val="600"/>
              </a:spcAft>
            </a:pPr>
            <a:r>
              <a:rPr lang="en-US" sz="1600" dirty="0">
                <a:latin typeface="Times New Roman" panose="02020603050405020304" pitchFamily="18" charset="0"/>
                <a:cs typeface="Times New Roman" panose="02020603050405020304" pitchFamily="18" charset="0"/>
              </a:rPr>
              <a:t>Examples: Prolog, </a:t>
            </a:r>
            <a:r>
              <a:rPr lang="en-US" sz="1600" dirty="0" err="1">
                <a:latin typeface="Times New Roman" panose="02020603050405020304" pitchFamily="18" charset="0"/>
                <a:cs typeface="Times New Roman" panose="02020603050405020304" pitchFamily="18" charset="0"/>
              </a:rPr>
              <a:t>Datalog</a:t>
            </a:r>
            <a:r>
              <a:rPr lang="en-US" sz="1600" dirty="0">
                <a:latin typeface="Times New Roman" panose="02020603050405020304" pitchFamily="18" charset="0"/>
                <a:cs typeface="Times New Roman" panose="02020603050405020304" pitchFamily="18" charset="0"/>
              </a:rPr>
              <a:t>, Mercury.</a:t>
            </a:r>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3984"/>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641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7136"/>
            <a:ext cx="548639" cy="505095"/>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492112"/>
            <a:ext cx="4193090" cy="10736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8CA3D-A43D-45EE-9908-A893AE936816}"/>
              </a:ext>
            </a:extLst>
          </p:cNvPr>
          <p:cNvSpPr>
            <a:spLocks noGrp="1"/>
          </p:cNvSpPr>
          <p:nvPr>
            <p:ph type="title"/>
          </p:nvPr>
        </p:nvSpPr>
        <p:spPr>
          <a:xfrm>
            <a:off x="782723" y="655455"/>
            <a:ext cx="3696218" cy="776835"/>
          </a:xfrm>
        </p:spPr>
        <p:txBody>
          <a:bodyPr vert="horz" lIns="91440" tIns="45720" rIns="91440" bIns="45720" rtlCol="0" anchor="ctr">
            <a:noAutofit/>
          </a:bodyPr>
          <a:lstStyle/>
          <a:p>
            <a:pPr algn="ctr" defTabSz="914400"/>
            <a:r>
              <a:rPr lang="en-US" sz="2800" b="1" i="0" dirty="0">
                <a:effectLst/>
              </a:rPr>
              <a:t>Functional</a:t>
            </a:r>
            <a:br>
              <a:rPr lang="en-US" sz="2800" b="0" i="0" dirty="0">
                <a:effectLst/>
              </a:rPr>
            </a:br>
            <a:endParaRPr lang="en-US" sz="2800" dirty="0"/>
          </a:p>
        </p:txBody>
      </p:sp>
      <p:sp>
        <p:nvSpPr>
          <p:cNvPr id="4" name="TextBox 3">
            <a:extLst>
              <a:ext uri="{FF2B5EF4-FFF2-40B4-BE49-F238E27FC236}">
                <a16:creationId xmlns:a16="http://schemas.microsoft.com/office/drawing/2014/main" id="{F81AF404-2610-49AA-8DCC-39AE0A598273}"/>
              </a:ext>
            </a:extLst>
          </p:cNvPr>
          <p:cNvSpPr txBox="1"/>
          <p:nvPr/>
        </p:nvSpPr>
        <p:spPr>
          <a:xfrm>
            <a:off x="146891" y="1516470"/>
            <a:ext cx="6215489" cy="3445040"/>
          </a:xfrm>
          <a:prstGeom prst="rect">
            <a:avLst/>
          </a:prstGeom>
        </p:spPr>
        <p:txBody>
          <a:bodyPr vert="horz" lIns="91440" tIns="45720" rIns="91440" bIns="45720" rtlCol="0" anchor="ctr">
            <a:noAutofit/>
          </a:bodyPr>
          <a:lstStyle/>
          <a:p>
            <a:pPr defTabSz="914400">
              <a:lnSpc>
                <a:spcPct val="150000"/>
              </a:lnSpc>
              <a:spcAft>
                <a:spcPts val="600"/>
              </a:spcAft>
            </a:pPr>
            <a:r>
              <a:rPr lang="en-US" sz="1600" b="0" i="0" dirty="0">
                <a:effectLst/>
                <a:latin typeface="Times New Roman" panose="02020603050405020304" pitchFamily="18" charset="0"/>
                <a:cs typeface="Times New Roman" panose="02020603050405020304" pitchFamily="18" charset="0"/>
              </a:rPr>
              <a:t>This type of programming paradigm is based on the execution of a series of mathematical functions, which form the building blocks of the program and perform all manner of tasks. </a:t>
            </a:r>
          </a:p>
          <a:p>
            <a:pPr defTabSz="914400">
              <a:lnSpc>
                <a:spcPct val="150000"/>
              </a:lnSpc>
              <a:spcAft>
                <a:spcPts val="600"/>
              </a:spcAft>
            </a:pPr>
            <a:r>
              <a:rPr lang="en-US" sz="1600" b="0" i="0" dirty="0">
                <a:effectLst/>
                <a:latin typeface="Times New Roman" panose="02020603050405020304" pitchFamily="18" charset="0"/>
                <a:cs typeface="Times New Roman" panose="02020603050405020304" pitchFamily="18" charset="0"/>
              </a:rPr>
              <a:t>It avoid flow controls like loops and instead favour recursive functions. </a:t>
            </a:r>
          </a:p>
          <a:p>
            <a:pPr defTabSz="914400">
              <a:lnSpc>
                <a:spcPct val="150000"/>
              </a:lnSpc>
              <a:spcAft>
                <a:spcPts val="600"/>
              </a:spcAft>
            </a:pPr>
            <a:r>
              <a:rPr lang="en-US" sz="1600" b="0" i="0" dirty="0">
                <a:effectLst/>
                <a:latin typeface="Times New Roman" panose="02020603050405020304" pitchFamily="18" charset="0"/>
                <a:cs typeface="Times New Roman" panose="02020603050405020304" pitchFamily="18" charset="0"/>
              </a:rPr>
              <a:t>It reduces code complexity and can be used to solve complex problems. </a:t>
            </a:r>
          </a:p>
          <a:p>
            <a:pPr defTabSz="914400">
              <a:lnSpc>
                <a:spcPct val="150000"/>
              </a:lnSpc>
              <a:spcAft>
                <a:spcPts val="600"/>
              </a:spcAft>
            </a:pPr>
            <a:r>
              <a:rPr lang="en-US" sz="1600" dirty="0">
                <a:latin typeface="Times New Roman" panose="02020603050405020304" pitchFamily="18" charset="0"/>
                <a:cs typeface="Times New Roman" panose="02020603050405020304" pitchFamily="18" charset="0"/>
              </a:rPr>
              <a:t>They are difficult t</a:t>
            </a:r>
            <a:r>
              <a:rPr lang="en-US" sz="1600" b="0" i="0" dirty="0">
                <a:effectLst/>
                <a:latin typeface="Times New Roman" panose="02020603050405020304" pitchFamily="18" charset="0"/>
                <a:cs typeface="Times New Roman" panose="02020603050405020304" pitchFamily="18" charset="0"/>
              </a:rPr>
              <a:t>o learn and tricky to scale for larger projects. </a:t>
            </a:r>
          </a:p>
          <a:p>
            <a:pPr defTabSz="914400">
              <a:lnSpc>
                <a:spcPct val="150000"/>
              </a:lnSpc>
              <a:spcAft>
                <a:spcPts val="600"/>
              </a:spcAft>
            </a:pPr>
            <a:r>
              <a:rPr lang="en-US" sz="1600" b="0" i="0" dirty="0">
                <a:effectLst/>
                <a:latin typeface="Times New Roman" panose="02020603050405020304" pitchFamily="18" charset="0"/>
                <a:cs typeface="Times New Roman" panose="02020603050405020304" pitchFamily="18" charset="0"/>
              </a:rPr>
              <a:t>Examples: JavaScript, Haskell, Scala</a:t>
            </a:r>
          </a:p>
        </p:txBody>
      </p:sp>
      <p:pic>
        <p:nvPicPr>
          <p:cNvPr id="5" name="Picture 4" descr="A picture containing text, table&#10;&#10;Description automatically generated">
            <a:extLst>
              <a:ext uri="{FF2B5EF4-FFF2-40B4-BE49-F238E27FC236}">
                <a16:creationId xmlns:a16="http://schemas.microsoft.com/office/drawing/2014/main" id="{62D93501-1539-4114-9DF2-85C6ECB03F84}"/>
              </a:ext>
            </a:extLst>
          </p:cNvPr>
          <p:cNvPicPr>
            <a:picLocks noChangeAspect="1"/>
          </p:cNvPicPr>
          <p:nvPr/>
        </p:nvPicPr>
        <p:blipFill rotWithShape="1">
          <a:blip r:embed="rId2">
            <a:extLst>
              <a:ext uri="{28A0092B-C50C-407E-A947-70E740481C1C}">
                <a14:useLocalDpi xmlns:a14="http://schemas.microsoft.com/office/drawing/2010/main" val="0"/>
              </a:ext>
            </a:extLst>
          </a:blip>
          <a:srcRect l="21899" r="16887" b="3"/>
          <a:stretch/>
        </p:blipFill>
        <p:spPr>
          <a:xfrm>
            <a:off x="6362380" y="274319"/>
            <a:ext cx="2700597" cy="4195082"/>
          </a:xfrm>
          <a:prstGeom prst="rect">
            <a:avLst/>
          </a:prstGeom>
        </p:spPr>
      </p:pic>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918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20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52BBF-F896-4F79-815F-4124EA696FA8}"/>
              </a:ext>
            </a:extLst>
          </p:cNvPr>
          <p:cNvSpPr>
            <a:spLocks noGrp="1"/>
          </p:cNvSpPr>
          <p:nvPr>
            <p:ph type="title"/>
          </p:nvPr>
        </p:nvSpPr>
        <p:spPr>
          <a:xfrm>
            <a:off x="595246" y="290197"/>
            <a:ext cx="7549592" cy="973836"/>
          </a:xfrm>
        </p:spPr>
        <p:txBody>
          <a:bodyPr vert="horz" lIns="91440" tIns="45720" rIns="91440" bIns="45720" rtlCol="0" anchor="b">
            <a:normAutofit/>
          </a:bodyPr>
          <a:lstStyle/>
          <a:p>
            <a:pPr algn="ctr" defTabSz="914400"/>
            <a:r>
              <a:rPr lang="en-US" sz="3100" b="1" i="0">
                <a:effectLst/>
              </a:rPr>
              <a:t>Database Processing </a:t>
            </a:r>
            <a:r>
              <a:rPr lang="en-US" sz="3100" b="1"/>
              <a:t>A</a:t>
            </a:r>
            <a:r>
              <a:rPr lang="en-US" sz="3100" b="1" i="0">
                <a:effectLst/>
              </a:rPr>
              <a:t>pproach</a:t>
            </a:r>
            <a:br>
              <a:rPr lang="en-US" sz="3100" b="1" i="0">
                <a:effectLst/>
              </a:rPr>
            </a:br>
            <a:endParaRPr lang="en-US" sz="310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5F216E3-DD11-46B8-B511-74C51D3687F3}"/>
              </a:ext>
            </a:extLst>
          </p:cNvPr>
          <p:cNvSpPr txBox="1"/>
          <p:nvPr/>
        </p:nvSpPr>
        <p:spPr>
          <a:xfrm>
            <a:off x="238204" y="1652309"/>
            <a:ext cx="5202092" cy="3200992"/>
          </a:xfrm>
          <a:prstGeom prst="rect">
            <a:avLst/>
          </a:prstGeom>
        </p:spPr>
        <p:txBody>
          <a:bodyPr vert="horz" lIns="91440" tIns="45720" rIns="91440" bIns="45720" rtlCol="0" anchor="t">
            <a:normAutofit fontScale="85000" lnSpcReduction="20000"/>
          </a:bodyPr>
          <a:lstStyle/>
          <a:p>
            <a:pPr defTabSz="914400" fontAlgn="base">
              <a:lnSpc>
                <a:spcPct val="150000"/>
              </a:lnSpc>
              <a:spcAft>
                <a:spcPts val="600"/>
              </a:spcAft>
            </a:pPr>
            <a:r>
              <a:rPr lang="en-US" dirty="0">
                <a:latin typeface="Times New Roman" panose="02020603050405020304" pitchFamily="18" charset="0"/>
                <a:cs typeface="Times New Roman" panose="02020603050405020304" pitchFamily="18" charset="0"/>
              </a:rPr>
              <a:t>This programming methodology is based on data and its movement. </a:t>
            </a:r>
          </a:p>
          <a:p>
            <a:pPr defTabSz="914400" fontAlgn="base">
              <a:lnSpc>
                <a:spcPct val="150000"/>
              </a:lnSpc>
              <a:spcAft>
                <a:spcPts val="600"/>
              </a:spcAft>
            </a:pPr>
            <a:r>
              <a:rPr lang="en-US" dirty="0">
                <a:latin typeface="Times New Roman" panose="02020603050405020304" pitchFamily="18" charset="0"/>
                <a:cs typeface="Times New Roman" panose="02020603050405020304" pitchFamily="18" charset="0"/>
              </a:rPr>
              <a:t>Program statements are defined by data rather than coding a series of steps</a:t>
            </a:r>
          </a:p>
          <a:p>
            <a:pPr defTabSz="914400" fontAlgn="base">
              <a:lnSpc>
                <a:spcPct val="150000"/>
              </a:lnSpc>
              <a:spcAft>
                <a:spcPts val="600"/>
              </a:spcAft>
            </a:pPr>
            <a:r>
              <a:rPr lang="en-US" dirty="0">
                <a:latin typeface="Times New Roman" panose="02020603050405020304" pitchFamily="18" charset="0"/>
                <a:cs typeface="Times New Roman" panose="02020603050405020304" pitchFamily="18" charset="0"/>
              </a:rPr>
              <a:t>A database program provides file creation, data entry, update, query and reporting functions. </a:t>
            </a:r>
          </a:p>
          <a:p>
            <a:pPr defTabSz="914400" fontAlgn="base">
              <a:lnSpc>
                <a:spcPct val="150000"/>
              </a:lnSpc>
              <a:spcAft>
                <a:spcPts val="600"/>
              </a:spcAft>
            </a:pPr>
            <a:r>
              <a:rPr lang="en-US" dirty="0">
                <a:latin typeface="Times New Roman" panose="02020603050405020304" pitchFamily="18" charset="0"/>
                <a:cs typeface="Times New Roman" panose="02020603050405020304" pitchFamily="18" charset="0"/>
              </a:rPr>
              <a:t>There are several programming languages that are developed mostly for database application. </a:t>
            </a:r>
          </a:p>
          <a:p>
            <a:pPr defTabSz="914400" fontAlgn="base">
              <a:lnSpc>
                <a:spcPct val="150000"/>
              </a:lnSpc>
              <a:spcAft>
                <a:spcPts val="600"/>
              </a:spcAft>
            </a:pPr>
            <a:r>
              <a:rPr lang="en-US" dirty="0">
                <a:latin typeface="Times New Roman" panose="02020603050405020304" pitchFamily="18" charset="0"/>
                <a:cs typeface="Times New Roman" panose="02020603050405020304" pitchFamily="18" charset="0"/>
              </a:rPr>
              <a:t>For example, SQL. </a:t>
            </a:r>
          </a:p>
        </p:txBody>
      </p:sp>
      <p:pic>
        <p:nvPicPr>
          <p:cNvPr id="5" name="Picture 4" descr="A picture containing indoor&#10;&#10;Description automatically generated">
            <a:extLst>
              <a:ext uri="{FF2B5EF4-FFF2-40B4-BE49-F238E27FC236}">
                <a16:creationId xmlns:a16="http://schemas.microsoft.com/office/drawing/2014/main" id="{9D588F75-B453-4F2B-AD57-6C0407EA7345}"/>
              </a:ext>
            </a:extLst>
          </p:cNvPr>
          <p:cNvPicPr>
            <a:picLocks noChangeAspect="1"/>
          </p:cNvPicPr>
          <p:nvPr/>
        </p:nvPicPr>
        <p:blipFill rotWithShape="1">
          <a:blip r:embed="rId2">
            <a:extLst>
              <a:ext uri="{28A0092B-C50C-407E-A947-70E740481C1C}">
                <a14:useLocalDpi xmlns:a14="http://schemas.microsoft.com/office/drawing/2010/main" val="0"/>
              </a:ext>
            </a:extLst>
          </a:blip>
          <a:srcRect t="2471" r="2" b="1375"/>
          <a:stretch/>
        </p:blipFill>
        <p:spPr>
          <a:xfrm>
            <a:off x="5386508" y="1859963"/>
            <a:ext cx="3151013" cy="2785683"/>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45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3E69F-FD5A-4158-9F62-BE6DB0ABFF84}"/>
              </a:ext>
            </a:extLst>
          </p:cNvPr>
          <p:cNvSpPr>
            <a:spLocks noGrp="1"/>
          </p:cNvSpPr>
          <p:nvPr>
            <p:ph type="title"/>
          </p:nvPr>
        </p:nvSpPr>
        <p:spPr>
          <a:xfrm>
            <a:off x="628649" y="423158"/>
            <a:ext cx="4035559" cy="873751"/>
          </a:xfrm>
        </p:spPr>
        <p:txBody>
          <a:bodyPr vert="horz" lIns="91440" tIns="45720" rIns="91440" bIns="45720" rtlCol="0" anchor="b">
            <a:normAutofit/>
          </a:bodyPr>
          <a:lstStyle/>
          <a:p>
            <a:pPr algn="ctr" defTabSz="914400"/>
            <a:r>
              <a:rPr lang="en-US" sz="2800" b="1" dirty="0"/>
              <a:t>Objectives</a:t>
            </a:r>
            <a:br>
              <a:rPr lang="en-US" sz="2700" b="0" i="0" dirty="0">
                <a:effectLst/>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cs typeface="Times New Roman" panose="02020603050405020304" pitchFamily="18" charset="0"/>
            </a:endParaRPr>
          </a:p>
        </p:txBody>
      </p:sp>
      <p:sp>
        <p:nvSpPr>
          <p:cNvPr id="19" name="Rectangle 11">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458425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3">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22576" y="2863053"/>
            <a:ext cx="41148"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2">
            <a:extLst>
              <a:ext uri="{FF2B5EF4-FFF2-40B4-BE49-F238E27FC236}">
                <a16:creationId xmlns:a16="http://schemas.microsoft.com/office/drawing/2014/main" id="{DB129256-E558-44E9-B554-C173ECE87AC0}"/>
              </a:ext>
            </a:extLst>
          </p:cNvPr>
          <p:cNvSpPr txBox="1">
            <a:spLocks/>
          </p:cNvSpPr>
          <p:nvPr/>
        </p:nvSpPr>
        <p:spPr>
          <a:xfrm>
            <a:off x="413497" y="1238590"/>
            <a:ext cx="7886700" cy="326350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lnSpc>
                <a:spcPct val="107000"/>
              </a:lnSpc>
              <a:buFont typeface="Symbol" panose="05050102010706020507" pitchFamily="18" charset="2"/>
              <a:buChar char=""/>
            </a:pPr>
            <a:r>
              <a:rPr lang="en-US" sz="1800" dirty="0">
                <a:latin typeface="Bookman Old Style" panose="02050604050505020204" pitchFamily="18" charset="0"/>
                <a:ea typeface="Calibri" panose="020F0502020204030204" pitchFamily="34" charset="0"/>
                <a:cs typeface="Times New Roman" panose="02020603050405020304" pitchFamily="18" charset="0"/>
              </a:rPr>
              <a:t>State what is a programming paradigm</a:t>
            </a:r>
          </a:p>
          <a:p>
            <a:pPr marL="342900" indent="-342900">
              <a:lnSpc>
                <a:spcPct val="107000"/>
              </a:lnSpc>
              <a:buFont typeface="Symbol" panose="05050102010706020507" pitchFamily="18" charset="2"/>
              <a:buChar char=""/>
            </a:pPr>
            <a:r>
              <a:rPr lang="en-US" sz="1800" dirty="0">
                <a:latin typeface="Bookman Old Style" panose="02050604050505020204" pitchFamily="18" charset="0"/>
                <a:ea typeface="Calibri" panose="020F0502020204030204" pitchFamily="34" charset="0"/>
                <a:cs typeface="Times New Roman" panose="02020603050405020304" pitchFamily="18" charset="0"/>
              </a:rPr>
              <a:t>Describe different types of programming paradigms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dirty="0">
                <a:latin typeface="Bookman Old Style" panose="02050604050505020204" pitchFamily="18" charset="0"/>
                <a:ea typeface="Calibri" panose="020F0502020204030204" pitchFamily="34" charset="0"/>
                <a:cs typeface="Times New Roman" panose="02020603050405020304" pitchFamily="18" charset="0"/>
              </a:rPr>
              <a:t>State the differences between programming paradigms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dirty="0">
                <a:latin typeface="Bookman Old Style" panose="02050604050505020204" pitchFamily="18" charset="0"/>
                <a:ea typeface="Calibri" panose="020F0502020204030204" pitchFamily="34" charset="0"/>
                <a:cs typeface="Times New Roman" panose="02020603050405020304" pitchFamily="18" charset="0"/>
              </a:rPr>
              <a:t>Cite examples of programming languages for the types of programming paradigms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US" sz="1800" dirty="0">
                <a:latin typeface="Bookman Old Style" panose="02050604050505020204" pitchFamily="18" charset="0"/>
                <a:ea typeface="Calibri" panose="020F0502020204030204" pitchFamily="34" charset="0"/>
                <a:cs typeface="Times New Roman" panose="02020603050405020304" pitchFamily="18" charset="0"/>
              </a:rPr>
              <a:t>Give the advantages and disadvantages of programming paradigms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98485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2447"/>
            <a:ext cx="548639" cy="505095"/>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460465"/>
            <a:ext cx="8180615" cy="1420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3984"/>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oy, indoor&#10;&#10;Description automatically generated">
            <a:extLst>
              <a:ext uri="{FF2B5EF4-FFF2-40B4-BE49-F238E27FC236}">
                <a16:creationId xmlns:a16="http://schemas.microsoft.com/office/drawing/2014/main" id="{2AF3825E-E9E7-4EDB-A2F0-66F4FE9903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9269" y="1994318"/>
            <a:ext cx="2909137" cy="2655024"/>
          </a:xfrm>
          <a:prstGeom prst="rect">
            <a:avLst/>
          </a:prstGeom>
        </p:spPr>
      </p:pic>
      <p:sp>
        <p:nvSpPr>
          <p:cNvPr id="17" name="Content Placeholder 2">
            <a:extLst>
              <a:ext uri="{FF2B5EF4-FFF2-40B4-BE49-F238E27FC236}">
                <a16:creationId xmlns:a16="http://schemas.microsoft.com/office/drawing/2014/main" id="{9066F0FE-7985-4E58-853C-71371C817AAF}"/>
              </a:ext>
            </a:extLst>
          </p:cNvPr>
          <p:cNvSpPr txBox="1">
            <a:spLocks/>
          </p:cNvSpPr>
          <p:nvPr/>
        </p:nvSpPr>
        <p:spPr>
          <a:xfrm>
            <a:off x="360237" y="2003751"/>
            <a:ext cx="2093242" cy="2655017"/>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Fortran</a:t>
            </a:r>
          </a:p>
          <a:p>
            <a:r>
              <a:rPr lang="en-US" sz="1600" dirty="0">
                <a:latin typeface="Times New Roman" panose="02020603050405020304" pitchFamily="18" charset="0"/>
                <a:cs typeface="Times New Roman" panose="02020603050405020304" pitchFamily="18" charset="0"/>
              </a:rPr>
              <a:t>Java</a:t>
            </a:r>
          </a:p>
          <a:p>
            <a:r>
              <a:rPr lang="en-US" sz="1600" dirty="0">
                <a:latin typeface="Times New Roman" panose="02020603050405020304" pitchFamily="18" charset="0"/>
                <a:cs typeface="Times New Roman" panose="02020603050405020304" pitchFamily="18" charset="0"/>
              </a:rPr>
              <a:t>Pascal</a:t>
            </a:r>
          </a:p>
          <a:p>
            <a:r>
              <a:rPr lang="en-US" sz="1600" dirty="0">
                <a:latin typeface="Times New Roman" panose="02020603050405020304" pitchFamily="18" charset="0"/>
                <a:cs typeface="Times New Roman" panose="02020603050405020304" pitchFamily="18" charset="0"/>
              </a:rPr>
              <a:t>ALGOL</a:t>
            </a:r>
          </a:p>
          <a:p>
            <a:r>
              <a:rPr lang="en-US" sz="1600" dirty="0">
                <a:latin typeface="Times New Roman" panose="02020603050405020304" pitchFamily="18" charset="0"/>
                <a:cs typeface="Times New Roman" panose="02020603050405020304" pitchFamily="18" charset="0"/>
              </a:rPr>
              <a:t>C</a:t>
            </a:r>
          </a:p>
          <a:p>
            <a:r>
              <a:rPr lang="en-US" sz="1600" dirty="0">
                <a:latin typeface="Times New Roman" panose="02020603050405020304" pitchFamily="18" charset="0"/>
                <a:cs typeface="Times New Roman" panose="02020603050405020304" pitchFamily="18" charset="0"/>
              </a:rPr>
              <a:t>C#</a:t>
            </a:r>
          </a:p>
          <a:p>
            <a:r>
              <a:rPr lang="en-US" sz="1600" dirty="0">
                <a:latin typeface="Times New Roman" panose="02020603050405020304" pitchFamily="18" charset="0"/>
                <a:cs typeface="Times New Roman" panose="02020603050405020304" pitchFamily="18" charset="0"/>
              </a:rPr>
              <a:t>C++</a:t>
            </a:r>
          </a:p>
          <a:p>
            <a:r>
              <a:rPr lang="en-US" sz="1600" dirty="0">
                <a:latin typeface="Times New Roman" panose="02020603050405020304" pitchFamily="18" charset="0"/>
                <a:cs typeface="Times New Roman" panose="02020603050405020304" pitchFamily="18" charset="0"/>
              </a:rPr>
              <a:t>Assembler</a:t>
            </a:r>
          </a:p>
          <a:p>
            <a:r>
              <a:rPr lang="en-US" sz="1600" dirty="0">
                <a:latin typeface="Times New Roman" panose="02020603050405020304" pitchFamily="18" charset="0"/>
                <a:cs typeface="Times New Roman" panose="02020603050405020304" pitchFamily="18" charset="0"/>
              </a:rPr>
              <a:t>BASIC</a:t>
            </a:r>
          </a:p>
          <a:p>
            <a:r>
              <a:rPr lang="en-US" sz="1600" dirty="0">
                <a:latin typeface="Times New Roman" panose="02020603050405020304" pitchFamily="18" charset="0"/>
                <a:cs typeface="Times New Roman" panose="02020603050405020304" pitchFamily="18" charset="0"/>
              </a:rPr>
              <a:t>COBOL</a:t>
            </a:r>
          </a:p>
          <a:p>
            <a:r>
              <a:rPr lang="en-US" sz="1600" dirty="0">
                <a:latin typeface="Times New Roman" panose="02020603050405020304" pitchFamily="18" charset="0"/>
                <a:cs typeface="Times New Roman" panose="02020603050405020304" pitchFamily="18" charset="0"/>
              </a:rPr>
              <a:t>Python</a:t>
            </a:r>
          </a:p>
          <a:p>
            <a:r>
              <a:rPr lang="en-US" sz="1600" dirty="0">
                <a:latin typeface="Times New Roman" panose="02020603050405020304" pitchFamily="18" charset="0"/>
                <a:cs typeface="Times New Roman" panose="02020603050405020304" pitchFamily="18" charset="0"/>
              </a:rPr>
              <a:t>Ruby</a:t>
            </a:r>
          </a:p>
          <a:p>
            <a:endParaRPr lang="en-US" dirty="0"/>
          </a:p>
        </p:txBody>
      </p:sp>
      <p:sp>
        <p:nvSpPr>
          <p:cNvPr id="19" name="Content Placeholder 2">
            <a:extLst>
              <a:ext uri="{FF2B5EF4-FFF2-40B4-BE49-F238E27FC236}">
                <a16:creationId xmlns:a16="http://schemas.microsoft.com/office/drawing/2014/main" id="{E781C171-C166-4D9A-98DA-BBCF4FEDC7C6}"/>
              </a:ext>
            </a:extLst>
          </p:cNvPr>
          <p:cNvSpPr>
            <a:spLocks noGrp="1"/>
          </p:cNvSpPr>
          <p:nvPr>
            <p:ph idx="1"/>
          </p:nvPr>
        </p:nvSpPr>
        <p:spPr>
          <a:xfrm>
            <a:off x="6546797" y="2282789"/>
            <a:ext cx="1498386" cy="2179458"/>
          </a:xfrm>
        </p:spPr>
        <p:txBody>
          <a:bodyPr>
            <a:normAutofit/>
          </a:bodyPr>
          <a:lstStyle/>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HTML</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XML</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XAML</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Prolog</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SQL</a:t>
            </a:r>
          </a:p>
          <a:p>
            <a:endParaRPr lang="en-US" dirty="0"/>
          </a:p>
        </p:txBody>
      </p:sp>
      <p:sp>
        <p:nvSpPr>
          <p:cNvPr id="21" name="Title 1">
            <a:extLst>
              <a:ext uri="{FF2B5EF4-FFF2-40B4-BE49-F238E27FC236}">
                <a16:creationId xmlns:a16="http://schemas.microsoft.com/office/drawing/2014/main" id="{99D75361-306E-44C7-84F4-0D22D7255CDB}"/>
              </a:ext>
            </a:extLst>
          </p:cNvPr>
          <p:cNvSpPr txBox="1">
            <a:spLocks/>
          </p:cNvSpPr>
          <p:nvPr/>
        </p:nvSpPr>
        <p:spPr>
          <a:xfrm>
            <a:off x="6016389" y="1095241"/>
            <a:ext cx="2644285" cy="725349"/>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0070C0"/>
                </a:solidFill>
                <a:effectLst>
                  <a:outerShdw blurRad="50800" dist="38100" dir="2700000" algn="tl" rotWithShape="0">
                    <a:prstClr val="black">
                      <a:alpha val="40000"/>
                    </a:prstClr>
                  </a:outerShdw>
                </a:effectLst>
                <a:latin typeface="+mj-lt"/>
                <a:ea typeface="+mj-ea"/>
                <a:cs typeface="+mj-cs"/>
              </a:defRPr>
            </a:lvl1pPr>
          </a:lstStyle>
          <a:p>
            <a:r>
              <a:rPr lang="en-US" sz="2800" dirty="0"/>
              <a:t>Declarative</a:t>
            </a:r>
            <a:r>
              <a:rPr lang="en-US" sz="2000" dirty="0"/>
              <a:t> </a:t>
            </a:r>
          </a:p>
        </p:txBody>
      </p:sp>
      <p:sp>
        <p:nvSpPr>
          <p:cNvPr id="22" name="Title 1">
            <a:extLst>
              <a:ext uri="{FF2B5EF4-FFF2-40B4-BE49-F238E27FC236}">
                <a16:creationId xmlns:a16="http://schemas.microsoft.com/office/drawing/2014/main" id="{2A577C17-A569-484D-BF53-786381C95676}"/>
              </a:ext>
            </a:extLst>
          </p:cNvPr>
          <p:cNvSpPr>
            <a:spLocks noGrp="1"/>
          </p:cNvSpPr>
          <p:nvPr>
            <p:ph type="title"/>
          </p:nvPr>
        </p:nvSpPr>
        <p:spPr>
          <a:xfrm>
            <a:off x="452468" y="1020489"/>
            <a:ext cx="2723094" cy="725349"/>
          </a:xfrm>
        </p:spPr>
        <p:txBody>
          <a:bodyPr>
            <a:noAutofit/>
          </a:bodyPr>
          <a:lstStyle/>
          <a:p>
            <a:r>
              <a:rPr lang="en-US" sz="2800" dirty="0">
                <a:solidFill>
                  <a:srgbClr val="0070C0"/>
                </a:solidFill>
                <a:effectLst>
                  <a:outerShdw blurRad="50800" dist="38100" dir="2700000" algn="tl" rotWithShape="0">
                    <a:prstClr val="black">
                      <a:alpha val="40000"/>
                    </a:prstClr>
                  </a:outerShdw>
                </a:effectLst>
              </a:rPr>
              <a:t>Imperative </a:t>
            </a:r>
            <a:r>
              <a:rPr lang="en-US" sz="2000" dirty="0">
                <a:solidFill>
                  <a:srgbClr val="0070C0"/>
                </a:solidFill>
                <a:effectLst>
                  <a:outerShdw blurRad="50800" dist="38100" dir="2700000" algn="tl" rotWithShape="0">
                    <a:prstClr val="black">
                      <a:alpha val="40000"/>
                    </a:prstClr>
                  </a:outerShdw>
                </a:effectLst>
              </a:rPr>
              <a:t> </a:t>
            </a:r>
          </a:p>
        </p:txBody>
      </p:sp>
      <p:sp>
        <p:nvSpPr>
          <p:cNvPr id="23" name="TextBox 22">
            <a:extLst>
              <a:ext uri="{FF2B5EF4-FFF2-40B4-BE49-F238E27FC236}">
                <a16:creationId xmlns:a16="http://schemas.microsoft.com/office/drawing/2014/main" id="{EDBCF31F-E9F5-40F8-9275-86ACE78EAAC0}"/>
              </a:ext>
            </a:extLst>
          </p:cNvPr>
          <p:cNvSpPr txBox="1"/>
          <p:nvPr/>
        </p:nvSpPr>
        <p:spPr>
          <a:xfrm>
            <a:off x="2186108" y="184317"/>
            <a:ext cx="4587368" cy="584775"/>
          </a:xfrm>
          <a:prstGeom prst="rect">
            <a:avLst/>
          </a:prstGeom>
          <a:noFill/>
        </p:spPr>
        <p:txBody>
          <a:bodyPr wrap="square">
            <a:spAutoFit/>
          </a:bodyPr>
          <a:lstStyle/>
          <a:p>
            <a:pPr algn="ctr"/>
            <a:r>
              <a:rPr lang="en-US" sz="3200" dirty="0">
                <a:solidFill>
                  <a:srgbClr val="0070C0"/>
                </a:solidFill>
                <a:effectLst>
                  <a:outerShdw blurRad="50800" dist="38100" dir="2700000" algn="tl" rotWithShape="0">
                    <a:prstClr val="black">
                      <a:alpha val="40000"/>
                    </a:prstClr>
                  </a:outerShdw>
                </a:effectLst>
              </a:rPr>
              <a:t>Examples</a:t>
            </a:r>
            <a:endParaRPr lang="en-US" sz="3200" dirty="0"/>
          </a:p>
        </p:txBody>
      </p:sp>
    </p:spTree>
    <p:extLst>
      <p:ext uri="{BB962C8B-B14F-4D97-AF65-F5344CB8AC3E}">
        <p14:creationId xmlns:p14="http://schemas.microsoft.com/office/powerpoint/2010/main" val="426586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29642" y="43854"/>
            <a:ext cx="3703782" cy="763525"/>
          </a:xfrm>
        </p:spPr>
        <p:txBody>
          <a:bodyPr>
            <a:normAutofit/>
          </a:bodyPr>
          <a:lstStyle/>
          <a:p>
            <a:r>
              <a:rPr lang="en-US" b="1" dirty="0">
                <a:effectLst/>
              </a:rPr>
              <a:t>Declarative</a:t>
            </a:r>
          </a:p>
        </p:txBody>
      </p:sp>
      <p:sp>
        <p:nvSpPr>
          <p:cNvPr id="6" name="Content Placeholder 5"/>
          <p:cNvSpPr>
            <a:spLocks noGrp="1"/>
          </p:cNvSpPr>
          <p:nvPr>
            <p:ph sz="half" idx="2"/>
          </p:nvPr>
        </p:nvSpPr>
        <p:spPr>
          <a:xfrm>
            <a:off x="0" y="998980"/>
            <a:ext cx="4922587" cy="4100666"/>
          </a:xfrm>
        </p:spPr>
        <p:txBody>
          <a:bodyPr>
            <a:noAutofit/>
          </a:bodyPr>
          <a:lstStyle/>
          <a:p>
            <a:pPr algn="l" fontAlgn="base">
              <a:lnSpc>
                <a:spcPct val="150000"/>
              </a:lnSpc>
              <a:buClr>
                <a:srgbClr val="FF0000"/>
              </a:buClr>
              <a:buFont typeface="Wingdings" panose="05000000000000000000" pitchFamily="2" charset="2"/>
              <a:buChar char="ü"/>
            </a:pPr>
            <a:r>
              <a:rPr lang="en-US" sz="1400" dirty="0">
                <a:solidFill>
                  <a:srgbClr val="4D3755"/>
                </a:solidFill>
                <a:latin typeface="Times New Roman" panose="02020603050405020304" pitchFamily="18" charset="0"/>
                <a:cs typeface="Times New Roman" panose="02020603050405020304" pitchFamily="18" charset="0"/>
              </a:rPr>
              <a:t>Short, efficient code  Smaller Program</a:t>
            </a:r>
          </a:p>
          <a:p>
            <a:pPr algn="l" fontAlgn="base">
              <a:lnSpc>
                <a:spcPct val="150000"/>
              </a:lnSpc>
              <a:buClr>
                <a:srgbClr val="FF0000"/>
              </a:buClr>
              <a:buFont typeface="Wingdings" panose="05000000000000000000" pitchFamily="2" charset="2"/>
              <a:buChar char="ü"/>
            </a:pPr>
            <a:r>
              <a:rPr lang="en-US" sz="1400" dirty="0">
                <a:solidFill>
                  <a:srgbClr val="4D3755"/>
                </a:solidFill>
                <a:latin typeface="Times New Roman" panose="02020603050405020304" pitchFamily="18" charset="0"/>
                <a:cs typeface="Times New Roman" panose="02020603050405020304" pitchFamily="18" charset="0"/>
              </a:rPr>
              <a:t>Can be implemented using methods not yet known at the time of programming </a:t>
            </a:r>
          </a:p>
          <a:p>
            <a:pPr algn="l" fontAlgn="base">
              <a:lnSpc>
                <a:spcPct val="150000"/>
              </a:lnSpc>
              <a:buClr>
                <a:srgbClr val="FF0000"/>
              </a:buClr>
              <a:buFont typeface="Wingdings" panose="05000000000000000000" pitchFamily="2" charset="2"/>
              <a:buChar char="ü"/>
            </a:pPr>
            <a:r>
              <a:rPr lang="en-US" sz="1400" dirty="0">
                <a:solidFill>
                  <a:srgbClr val="4D3755"/>
                </a:solidFill>
                <a:latin typeface="Times New Roman" panose="02020603050405020304" pitchFamily="18" charset="0"/>
                <a:cs typeface="Times New Roman" panose="02020603050405020304" pitchFamily="18" charset="0"/>
              </a:rPr>
              <a:t>Reuse: it is easier to create code that can be used for different purposes</a:t>
            </a:r>
          </a:p>
          <a:p>
            <a:pPr algn="l" fontAlgn="base">
              <a:lnSpc>
                <a:spcPct val="150000"/>
              </a:lnSpc>
              <a:buClr>
                <a:srgbClr val="FF0000"/>
              </a:buClr>
              <a:buFont typeface="Wingdings" panose="05000000000000000000" pitchFamily="2" charset="2"/>
              <a:buChar char="ü"/>
            </a:pPr>
            <a:r>
              <a:rPr lang="en-US" sz="1400" dirty="0">
                <a:solidFill>
                  <a:srgbClr val="4D3755"/>
                </a:solidFill>
                <a:latin typeface="Times New Roman" panose="02020603050405020304" pitchFamily="18" charset="0"/>
                <a:cs typeface="Times New Roman" panose="02020603050405020304" pitchFamily="18" charset="0"/>
              </a:rPr>
              <a:t>Maintenance possible independent of application development </a:t>
            </a:r>
          </a:p>
          <a:p>
            <a:pPr algn="l" fontAlgn="base">
              <a:lnSpc>
                <a:spcPct val="150000"/>
              </a:lnSpc>
              <a:buClr>
                <a:srgbClr val="FF0000"/>
              </a:buClr>
              <a:buFont typeface="Wingdings" panose="05000000000000000000" pitchFamily="2" charset="2"/>
              <a:buChar char="ü"/>
            </a:pPr>
            <a:r>
              <a:rPr lang="en-US" sz="1400" dirty="0">
                <a:solidFill>
                  <a:srgbClr val="4D3755"/>
                </a:solidFill>
                <a:latin typeface="Times New Roman" panose="02020603050405020304" pitchFamily="18" charset="0"/>
                <a:cs typeface="Times New Roman" panose="02020603050405020304" pitchFamily="18" charset="0"/>
              </a:rPr>
              <a:t>More readable and also easier to learn by non-programmers because its closer to human language.</a:t>
            </a:r>
          </a:p>
          <a:p>
            <a:pPr algn="l" fontAlgn="base">
              <a:lnSpc>
                <a:spcPct val="150000"/>
              </a:lnSpc>
              <a:buClr>
                <a:srgbClr val="FF0000"/>
              </a:buClr>
              <a:buFont typeface="Wingdings" panose="05000000000000000000" pitchFamily="2" charset="2"/>
              <a:buChar char="ü"/>
            </a:pPr>
            <a:r>
              <a:rPr lang="en-US" sz="1400" dirty="0">
                <a:solidFill>
                  <a:srgbClr val="4D3755"/>
                </a:solidFill>
                <a:latin typeface="Times New Roman" panose="02020603050405020304" pitchFamily="18" charset="0"/>
                <a:cs typeface="Times New Roman" panose="02020603050405020304" pitchFamily="18" charset="0"/>
              </a:rPr>
              <a:t>Error recovery: it is easy to specify a construct that will stop at the first error instead of having to add error listeners for every possible error. </a:t>
            </a:r>
          </a:p>
        </p:txBody>
      </p:sp>
      <p:sp>
        <p:nvSpPr>
          <p:cNvPr id="8" name="Content Placeholder 7"/>
          <p:cNvSpPr>
            <a:spLocks noGrp="1"/>
          </p:cNvSpPr>
          <p:nvPr>
            <p:ph sz="quarter" idx="4"/>
          </p:nvPr>
        </p:nvSpPr>
        <p:spPr>
          <a:xfrm>
            <a:off x="5609344" y="1394450"/>
            <a:ext cx="3534656" cy="3527073"/>
          </a:xfrm>
        </p:spPr>
        <p:txBody>
          <a:bodyPr>
            <a:noAutofit/>
          </a:bodyPr>
          <a:lstStyle/>
          <a:p>
            <a:pPr algn="l" fontAlgn="base">
              <a:lnSpc>
                <a:spcPct val="170000"/>
              </a:lnSpc>
              <a:buClr>
                <a:srgbClr val="FF0000"/>
              </a:buClr>
              <a:buFont typeface="Wingdings" panose="05000000000000000000" pitchFamily="2" charset="2"/>
              <a:buChar char="ü"/>
            </a:pPr>
            <a:r>
              <a:rPr lang="en-US" sz="1600" dirty="0">
                <a:solidFill>
                  <a:srgbClr val="4D3755"/>
                </a:solidFill>
                <a:latin typeface="Times New Roman" panose="02020603050405020304" pitchFamily="18" charset="0"/>
                <a:cs typeface="Times New Roman" panose="02020603050405020304" pitchFamily="18" charset="0"/>
              </a:rPr>
              <a:t>Sometimes hard to understand for external people </a:t>
            </a:r>
          </a:p>
          <a:p>
            <a:pPr algn="l" fontAlgn="base">
              <a:lnSpc>
                <a:spcPct val="170000"/>
              </a:lnSpc>
              <a:buClr>
                <a:srgbClr val="FF0000"/>
              </a:buClr>
              <a:buFont typeface="Wingdings" panose="05000000000000000000" pitchFamily="2" charset="2"/>
              <a:buChar char="ü"/>
            </a:pPr>
            <a:r>
              <a:rPr lang="en-US" sz="1600" dirty="0">
                <a:solidFill>
                  <a:srgbClr val="4D3755"/>
                </a:solidFill>
                <a:latin typeface="Times New Roman" panose="02020603050405020304" pitchFamily="18" charset="0"/>
                <a:cs typeface="Times New Roman" panose="02020603050405020304" pitchFamily="18" charset="0"/>
              </a:rPr>
              <a:t>Based on an unfamiliar conceptual model for people (solution state)</a:t>
            </a:r>
          </a:p>
          <a:p>
            <a:pPr algn="l" fontAlgn="base">
              <a:lnSpc>
                <a:spcPct val="170000"/>
              </a:lnSpc>
              <a:buClr>
                <a:srgbClr val="FF0000"/>
              </a:buClr>
              <a:buFont typeface="Wingdings" panose="05000000000000000000" pitchFamily="2" charset="2"/>
              <a:buChar char="ü"/>
            </a:pPr>
            <a:r>
              <a:rPr lang="en-US" sz="1600" dirty="0">
                <a:solidFill>
                  <a:srgbClr val="4D3755"/>
                </a:solidFill>
                <a:latin typeface="Times New Roman" panose="02020603050405020304" pitchFamily="18" charset="0"/>
                <a:cs typeface="Times New Roman" panose="02020603050405020304" pitchFamily="18" charset="0"/>
              </a:rPr>
              <a:t>Hard to take characteristics of individual applications into account during programming </a:t>
            </a:r>
          </a:p>
        </p:txBody>
      </p:sp>
      <p:pic>
        <p:nvPicPr>
          <p:cNvPr id="3" name="Picture 2">
            <a:extLst>
              <a:ext uri="{FF2B5EF4-FFF2-40B4-BE49-F238E27FC236}">
                <a16:creationId xmlns:a16="http://schemas.microsoft.com/office/drawing/2014/main" id="{F14845B2-4D9C-44AF-9709-914047D67A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52" t="23902" r="52016" b="20895"/>
          <a:stretch/>
        </p:blipFill>
        <p:spPr>
          <a:xfrm>
            <a:off x="1391595" y="215105"/>
            <a:ext cx="707093" cy="710002"/>
          </a:xfrm>
          <a:prstGeom prst="rect">
            <a:avLst/>
          </a:prstGeom>
        </p:spPr>
      </p:pic>
      <p:pic>
        <p:nvPicPr>
          <p:cNvPr id="10" name="Picture 9">
            <a:extLst>
              <a:ext uri="{FF2B5EF4-FFF2-40B4-BE49-F238E27FC236}">
                <a16:creationId xmlns:a16="http://schemas.microsoft.com/office/drawing/2014/main" id="{279F5436-BE0A-4068-B489-8D3C15BDEE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241" t="23680" r="7423" b="22167"/>
          <a:stretch/>
        </p:blipFill>
        <p:spPr>
          <a:xfrm>
            <a:off x="6866301" y="630925"/>
            <a:ext cx="760398" cy="765649"/>
          </a:xfrm>
          <a:prstGeom prst="rect">
            <a:avLst/>
          </a:prstGeom>
        </p:spPr>
      </p:pic>
    </p:spTree>
    <p:extLst>
      <p:ext uri="{BB962C8B-B14F-4D97-AF65-F5344CB8AC3E}">
        <p14:creationId xmlns:p14="http://schemas.microsoft.com/office/powerpoint/2010/main" val="4170783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0701" y="239134"/>
            <a:ext cx="3703782" cy="763525"/>
          </a:xfrm>
        </p:spPr>
        <p:txBody>
          <a:bodyPr>
            <a:normAutofit/>
          </a:bodyPr>
          <a:lstStyle/>
          <a:p>
            <a:r>
              <a:rPr lang="en-US" b="1" dirty="0">
                <a:effectLst/>
              </a:rPr>
              <a:t>Imperative </a:t>
            </a:r>
          </a:p>
        </p:txBody>
      </p:sp>
      <p:sp>
        <p:nvSpPr>
          <p:cNvPr id="6" name="Content Placeholder 5"/>
          <p:cNvSpPr>
            <a:spLocks noGrp="1"/>
          </p:cNvSpPr>
          <p:nvPr>
            <p:ph sz="half" idx="2"/>
          </p:nvPr>
        </p:nvSpPr>
        <p:spPr>
          <a:xfrm>
            <a:off x="353466" y="2315674"/>
            <a:ext cx="4173430" cy="2648212"/>
          </a:xfrm>
        </p:spPr>
        <p:txBody>
          <a:bodyPr>
            <a:normAutofit fontScale="77500" lnSpcReduction="20000"/>
          </a:bodyPr>
          <a:lstStyle/>
          <a:p>
            <a:pPr algn="l" fontAlgn="base">
              <a:lnSpc>
                <a:spcPct val="150000"/>
              </a:lnSpc>
              <a:buClr>
                <a:srgbClr val="FF2549"/>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Quicker and easier to write and maintain</a:t>
            </a:r>
          </a:p>
          <a:p>
            <a:pPr algn="l" fontAlgn="base">
              <a:lnSpc>
                <a:spcPct val="150000"/>
              </a:lnSpc>
              <a:buClr>
                <a:srgbClr val="FF2549"/>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Hardware independent- it is written and can be used many times</a:t>
            </a:r>
          </a:p>
          <a:p>
            <a:pPr algn="l" fontAlgn="base">
              <a:lnSpc>
                <a:spcPct val="150000"/>
              </a:lnSpc>
              <a:buClr>
                <a:srgbClr val="FF2549"/>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Time saving. Its programmer friendly</a:t>
            </a:r>
          </a:p>
          <a:p>
            <a:pPr algn="l" fontAlgn="base">
              <a:lnSpc>
                <a:spcPct val="150000"/>
              </a:lnSpc>
              <a:buClr>
                <a:srgbClr val="FF2549"/>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Good level of control without having to know the precise target CPU details</a:t>
            </a:r>
          </a:p>
          <a:p>
            <a:pPr algn="l" fontAlgn="base">
              <a:lnSpc>
                <a:spcPct val="150000"/>
              </a:lnSpc>
              <a:buClr>
                <a:srgbClr val="FF2549"/>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Portable source code</a:t>
            </a:r>
          </a:p>
        </p:txBody>
      </p:sp>
      <p:sp>
        <p:nvSpPr>
          <p:cNvPr id="8" name="Content Placeholder 7"/>
          <p:cNvSpPr>
            <a:spLocks noGrp="1"/>
          </p:cNvSpPr>
          <p:nvPr>
            <p:ph sz="quarter" idx="4"/>
          </p:nvPr>
        </p:nvSpPr>
        <p:spPr>
          <a:xfrm>
            <a:off x="4678577" y="2246518"/>
            <a:ext cx="4294755" cy="2276294"/>
          </a:xfrm>
        </p:spPr>
        <p:txBody>
          <a:bodyPr>
            <a:normAutofit fontScale="77500" lnSpcReduction="20000"/>
          </a:bodyPr>
          <a:lstStyle/>
          <a:p>
            <a:pPr algn="l" fontAlgn="base">
              <a:lnSpc>
                <a:spcPct val="170000"/>
              </a:lnSpc>
              <a:buClr>
                <a:srgbClr val="FF0000"/>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Slower code. Lacks low level processors functionality</a:t>
            </a:r>
          </a:p>
          <a:p>
            <a:pPr algn="l" fontAlgn="base">
              <a:lnSpc>
                <a:spcPct val="170000"/>
              </a:lnSpc>
              <a:buClr>
                <a:srgbClr val="FF0000"/>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Many languages so programmer may only learn and know only one</a:t>
            </a:r>
          </a:p>
          <a:p>
            <a:pPr algn="l" fontAlgn="base">
              <a:lnSpc>
                <a:spcPct val="170000"/>
              </a:lnSpc>
              <a:buClr>
                <a:srgbClr val="FF0000"/>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Knowledge about programming instruction is required</a:t>
            </a:r>
          </a:p>
          <a:p>
            <a:pPr algn="l" fontAlgn="base">
              <a:lnSpc>
                <a:spcPct val="170000"/>
              </a:lnSpc>
              <a:buClr>
                <a:srgbClr val="FF0000"/>
              </a:buClr>
              <a:buFont typeface="Wingdings" panose="05000000000000000000" pitchFamily="2" charset="2"/>
              <a:buChar char="ü"/>
            </a:pPr>
            <a:r>
              <a:rPr lang="en-US" sz="1800" dirty="0">
                <a:solidFill>
                  <a:srgbClr val="4D3755"/>
                </a:solidFill>
                <a:latin typeface="Times New Roman" panose="02020603050405020304" pitchFamily="18" charset="0"/>
                <a:cs typeface="Times New Roman" panose="02020603050405020304" pitchFamily="18" charset="0"/>
              </a:rPr>
              <a:t>Doesn’t deal with ideas and concepts</a:t>
            </a:r>
          </a:p>
        </p:txBody>
      </p:sp>
      <p:pic>
        <p:nvPicPr>
          <p:cNvPr id="9" name="Picture 8">
            <a:extLst>
              <a:ext uri="{FF2B5EF4-FFF2-40B4-BE49-F238E27FC236}">
                <a16:creationId xmlns:a16="http://schemas.microsoft.com/office/drawing/2014/main" id="{EA114F42-BE6B-4CD9-BCC0-697677ED0F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52" t="23902" r="52016" b="20895"/>
          <a:stretch/>
        </p:blipFill>
        <p:spPr>
          <a:xfrm>
            <a:off x="1253766" y="1239822"/>
            <a:ext cx="707093" cy="710002"/>
          </a:xfrm>
          <a:prstGeom prst="rect">
            <a:avLst/>
          </a:prstGeom>
        </p:spPr>
      </p:pic>
      <p:pic>
        <p:nvPicPr>
          <p:cNvPr id="10" name="Picture 9">
            <a:extLst>
              <a:ext uri="{FF2B5EF4-FFF2-40B4-BE49-F238E27FC236}">
                <a16:creationId xmlns:a16="http://schemas.microsoft.com/office/drawing/2014/main" id="{ABD69CA9-7C67-40DE-ACFE-0BE1120D4F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2241" t="23680" r="7423" b="22167"/>
          <a:stretch/>
        </p:blipFill>
        <p:spPr>
          <a:xfrm>
            <a:off x="6384283" y="1184175"/>
            <a:ext cx="760398" cy="765649"/>
          </a:xfrm>
          <a:prstGeom prst="rect">
            <a:avLst/>
          </a:prstGeom>
        </p:spPr>
      </p:pic>
    </p:spTree>
    <p:extLst>
      <p:ext uri="{BB962C8B-B14F-4D97-AF65-F5344CB8AC3E}">
        <p14:creationId xmlns:p14="http://schemas.microsoft.com/office/powerpoint/2010/main" val="73819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39" y="270909"/>
            <a:ext cx="7272169" cy="912432"/>
          </a:xfrm>
        </p:spPr>
        <p:txBody>
          <a:bodyPr>
            <a:normAutofit fontScale="90000"/>
          </a:bodyPr>
          <a:lstStyle/>
          <a:p>
            <a:pPr algn="ctr"/>
            <a:r>
              <a:rPr lang="en-US" dirty="0"/>
              <a:t>EVOLUTION OF PROGRAMMING LANGUAGES</a:t>
            </a:r>
          </a:p>
        </p:txBody>
      </p:sp>
      <p:pic>
        <p:nvPicPr>
          <p:cNvPr id="8194" name="Picture 2" descr="Image result for evolution of programming paradig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86" y="1463040"/>
            <a:ext cx="8100507" cy="332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75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17048B-6D72-4659-AC66-BB6CEA5757C9}"/>
              </a:ext>
            </a:extLst>
          </p:cNvPr>
          <p:cNvSpPr>
            <a:spLocks noGrp="1"/>
          </p:cNvSpPr>
          <p:nvPr>
            <p:ph type="title"/>
          </p:nvPr>
        </p:nvSpPr>
        <p:spPr>
          <a:xfrm>
            <a:off x="612817" y="0"/>
            <a:ext cx="6541018" cy="1207420"/>
          </a:xfrm>
        </p:spPr>
        <p:txBody>
          <a:bodyPr anchor="ctr">
            <a:noAutofit/>
          </a:bodyPr>
          <a:lstStyle/>
          <a:p>
            <a:r>
              <a:rPr lang="en-US" sz="2400" dirty="0"/>
              <a:t>Review Questions</a:t>
            </a:r>
            <a:br>
              <a:rPr lang="en-US" sz="2400" dirty="0"/>
            </a:br>
            <a:r>
              <a:rPr lang="en-US" sz="2400" dirty="0"/>
              <a:t>Record your answers in your copy books for review</a:t>
            </a:r>
          </a:p>
        </p:txBody>
      </p:sp>
      <p:sp>
        <p:nvSpPr>
          <p:cNvPr id="5" name="TextBox 4">
            <a:extLst>
              <a:ext uri="{FF2B5EF4-FFF2-40B4-BE49-F238E27FC236}">
                <a16:creationId xmlns:a16="http://schemas.microsoft.com/office/drawing/2014/main" id="{87527EDF-0F2E-48F4-B93A-EE2D4E00212E}"/>
              </a:ext>
            </a:extLst>
          </p:cNvPr>
          <p:cNvSpPr txBox="1"/>
          <p:nvPr/>
        </p:nvSpPr>
        <p:spPr>
          <a:xfrm>
            <a:off x="397664" y="1091134"/>
            <a:ext cx="7324789" cy="4400998"/>
          </a:xfrm>
          <a:prstGeom prst="rect">
            <a:avLst/>
          </a:prstGeom>
          <a:noFill/>
        </p:spPr>
        <p:txBody>
          <a:bodyPr wrap="square" rtlCol="0">
            <a:spAutoFit/>
          </a:bodyPr>
          <a:lstStyle/>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What is a programming language?</a:t>
            </a:r>
          </a:p>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What is high level language?</a:t>
            </a:r>
          </a:p>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What is low level language?</a:t>
            </a:r>
          </a:p>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List the different generations of programming languages</a:t>
            </a:r>
          </a:p>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Give the two types of programming language</a:t>
            </a:r>
          </a:p>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What is the difference between assembly and machine code</a:t>
            </a:r>
          </a:p>
          <a:p>
            <a:pPr marL="342900" indent="-342900">
              <a:lnSpc>
                <a:spcPct val="200000"/>
              </a:lnSpc>
              <a:buFont typeface="+mj-lt"/>
              <a:buAutoNum type="arabicPeriod"/>
            </a:pPr>
            <a:r>
              <a:rPr lang="en-US" sz="1800" cap="none" dirty="0">
                <a:latin typeface="Times New Roman" panose="02020603050405020304" pitchFamily="18" charset="0"/>
                <a:cs typeface="Times New Roman" panose="02020603050405020304" pitchFamily="18" charset="0"/>
              </a:rPr>
              <a:t>List the different generations of programming language</a:t>
            </a:r>
            <a:endParaRPr lang="en-US" sz="1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7961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238744"/>
            <a:ext cx="548639" cy="505095"/>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293914"/>
            <a:ext cx="4507025" cy="451280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676A512-C245-4DF1-83BF-A3C579293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7532" y="684568"/>
            <a:ext cx="3773886" cy="3773886"/>
          </a:xfrm>
          <a:prstGeom prst="rect">
            <a:avLst/>
          </a:prstGeom>
        </p:spPr>
      </p:pic>
      <p:sp>
        <p:nvSpPr>
          <p:cNvPr id="19" name="TextBox 18">
            <a:extLst>
              <a:ext uri="{FF2B5EF4-FFF2-40B4-BE49-F238E27FC236}">
                <a16:creationId xmlns:a16="http://schemas.microsoft.com/office/drawing/2014/main" id="{3B5E857A-85BF-4766-9B83-63716A12BD2A}"/>
              </a:ext>
            </a:extLst>
          </p:cNvPr>
          <p:cNvSpPr txBox="1"/>
          <p:nvPr/>
        </p:nvSpPr>
        <p:spPr>
          <a:xfrm>
            <a:off x="634435" y="1282440"/>
            <a:ext cx="3530311" cy="2535566"/>
          </a:xfrm>
          <a:prstGeom prst="rect">
            <a:avLst/>
          </a:prstGeom>
          <a:noFill/>
        </p:spPr>
        <p:txBody>
          <a:bodyPr wrap="square">
            <a:spAutoFit/>
          </a:bodyPr>
          <a:lstStyle/>
          <a:p>
            <a:pPr algn="l" fontAlgn="base">
              <a:lnSpc>
                <a:spcPct val="150000"/>
              </a:lnSpc>
            </a:pPr>
            <a:r>
              <a:rPr lang="en-US" i="0" dirty="0">
                <a:solidFill>
                  <a:srgbClr val="0A0A23"/>
                </a:solidFill>
                <a:effectLst/>
                <a:latin typeface="Times New Roman" panose="02020603050405020304" pitchFamily="18" charset="0"/>
                <a:cs typeface="Times New Roman" panose="02020603050405020304" pitchFamily="18" charset="0"/>
              </a:rPr>
              <a:t>Listen to the video on the proceeding slide and record the answer to this question in your copy books</a:t>
            </a:r>
          </a:p>
          <a:p>
            <a:pPr algn="l" fontAlgn="base">
              <a:lnSpc>
                <a:spcPct val="150000"/>
              </a:lnSpc>
            </a:pPr>
            <a:endParaRPr lang="en-US" dirty="0">
              <a:solidFill>
                <a:srgbClr val="0A0A23"/>
              </a:solidFill>
              <a:latin typeface="Times New Roman" panose="02020603050405020304" pitchFamily="18" charset="0"/>
              <a:cs typeface="Times New Roman" panose="02020603050405020304" pitchFamily="18" charset="0"/>
            </a:endParaRPr>
          </a:p>
          <a:p>
            <a:pPr algn="l" fontAlgn="base">
              <a:lnSpc>
                <a:spcPct val="150000"/>
              </a:lnSpc>
            </a:pPr>
            <a:r>
              <a:rPr lang="en-US" i="0" dirty="0">
                <a:solidFill>
                  <a:srgbClr val="0A0A23"/>
                </a:solidFill>
                <a:effectLst/>
                <a:latin typeface="Times New Roman" panose="02020603050405020304" pitchFamily="18" charset="0"/>
                <a:cs typeface="Times New Roman" panose="02020603050405020304" pitchFamily="18" charset="0"/>
              </a:rPr>
              <a:t>What is a programming paradigm?</a:t>
            </a:r>
          </a:p>
        </p:txBody>
      </p:sp>
    </p:spTree>
    <p:extLst>
      <p:ext uri="{BB962C8B-B14F-4D97-AF65-F5344CB8AC3E}">
        <p14:creationId xmlns:p14="http://schemas.microsoft.com/office/powerpoint/2010/main" val="3044844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5069-352B-452B-83D4-1C05E91F393B}"/>
              </a:ext>
            </a:extLst>
          </p:cNvPr>
          <p:cNvSpPr>
            <a:spLocks noGrp="1"/>
          </p:cNvSpPr>
          <p:nvPr>
            <p:ph type="title"/>
          </p:nvPr>
        </p:nvSpPr>
        <p:spPr/>
        <p:txBody>
          <a:bodyPr>
            <a:noAutofit/>
          </a:bodyPr>
          <a:lstStyle/>
          <a:p>
            <a:r>
              <a:rPr lang="en-US" sz="2400" dirty="0"/>
              <a:t>Watch the video and make salient points in your copy books</a:t>
            </a:r>
          </a:p>
        </p:txBody>
      </p:sp>
      <p:pic>
        <p:nvPicPr>
          <p:cNvPr id="3" name="What is PROGRAMMING PARADIGM What does PROGRAMMING PARADIGM mean PROGRAMMING PARADIGM meaning">
            <a:hlinkClick r:id="" action="ppaction://media"/>
            <a:extLst>
              <a:ext uri="{FF2B5EF4-FFF2-40B4-BE49-F238E27FC236}">
                <a16:creationId xmlns:a16="http://schemas.microsoft.com/office/drawing/2014/main" id="{A9CB5913-8A87-41DB-8B76-A4D634682A0B}"/>
              </a:ext>
            </a:extLst>
          </p:cNvPr>
          <p:cNvPicPr>
            <a:picLocks noChangeAspect="1"/>
          </p:cNvPicPr>
          <p:nvPr>
            <a:videoFile r:link="rId1"/>
            <p:extLst>
              <p:ext uri="{DAA4B4D4-6D71-4841-9C94-3DE7FCFB9230}">
                <p14:media xmlns:p14="http://schemas.microsoft.com/office/powerpoint/2010/main" r:embed="rId2">
                  <p14:trim st="18669" end="5928"/>
                </p14:media>
              </p:ext>
            </p:extLst>
          </p:nvPr>
        </p:nvPicPr>
        <p:blipFill>
          <a:blip r:embed="rId4"/>
          <a:stretch>
            <a:fillRect/>
          </a:stretch>
        </p:blipFill>
        <p:spPr>
          <a:xfrm>
            <a:off x="324650" y="1200365"/>
            <a:ext cx="8494699" cy="3504880"/>
          </a:xfrm>
          <a:prstGeom prst="rect">
            <a:avLst/>
          </a:prstGeom>
        </p:spPr>
      </p:pic>
      <p:sp>
        <p:nvSpPr>
          <p:cNvPr id="5" name="TextBox 4">
            <a:extLst>
              <a:ext uri="{FF2B5EF4-FFF2-40B4-BE49-F238E27FC236}">
                <a16:creationId xmlns:a16="http://schemas.microsoft.com/office/drawing/2014/main" id="{DC10C7D0-4D35-4519-BCA7-5CE80EB1DE28}"/>
              </a:ext>
            </a:extLst>
          </p:cNvPr>
          <p:cNvSpPr txBox="1"/>
          <p:nvPr/>
        </p:nvSpPr>
        <p:spPr>
          <a:xfrm>
            <a:off x="1767328" y="4842382"/>
            <a:ext cx="6919472" cy="369332"/>
          </a:xfrm>
          <a:prstGeom prst="rect">
            <a:avLst/>
          </a:prstGeom>
          <a:noFill/>
        </p:spPr>
        <p:txBody>
          <a:bodyPr wrap="square">
            <a:spAutoFit/>
          </a:bodyPr>
          <a:lstStyle/>
          <a:p>
            <a:r>
              <a:rPr lang="en-US" dirty="0">
                <a:hlinkClick r:id="rId5"/>
              </a:rPr>
              <a:t>https://www.youtube.com/watch?v=ZIjeAEEuMoI</a:t>
            </a:r>
            <a:r>
              <a:rPr lang="en-US" dirty="0"/>
              <a:t> </a:t>
            </a:r>
          </a:p>
        </p:txBody>
      </p:sp>
    </p:spTree>
    <p:extLst>
      <p:ext uri="{BB962C8B-B14F-4D97-AF65-F5344CB8AC3E}">
        <p14:creationId xmlns:p14="http://schemas.microsoft.com/office/powerpoint/2010/main" val="14398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57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title"/>
          </p:nvPr>
        </p:nvSpPr>
        <p:spPr>
          <a:xfrm>
            <a:off x="500475" y="137286"/>
            <a:ext cx="6283782" cy="725349"/>
          </a:xfrm>
        </p:spPr>
        <p:txBody>
          <a:bodyPr anchor="ctr">
            <a:normAutofit/>
          </a:bodyPr>
          <a:lstStyle/>
          <a:p>
            <a:r>
              <a:rPr lang="en-GB" dirty="0"/>
              <a:t>Programming Paradigm</a:t>
            </a:r>
            <a:endParaRPr lang="en-US" dirty="0"/>
          </a:p>
        </p:txBody>
      </p:sp>
      <p:sp>
        <p:nvSpPr>
          <p:cNvPr id="7" name="TextBox 6">
            <a:extLst>
              <a:ext uri="{FF2B5EF4-FFF2-40B4-BE49-F238E27FC236}">
                <a16:creationId xmlns:a16="http://schemas.microsoft.com/office/drawing/2014/main" id="{06A5FF6A-292A-4D67-A8B2-350A047B67EA}"/>
              </a:ext>
            </a:extLst>
          </p:cNvPr>
          <p:cNvSpPr txBox="1"/>
          <p:nvPr/>
        </p:nvSpPr>
        <p:spPr>
          <a:xfrm>
            <a:off x="230149" y="1222277"/>
            <a:ext cx="6693165" cy="3366563"/>
          </a:xfrm>
          <a:prstGeom prst="rect">
            <a:avLst/>
          </a:prstGeom>
          <a:noFill/>
        </p:spPr>
        <p:txBody>
          <a:bodyPr wrap="square">
            <a:spAutoFit/>
          </a:bodyPr>
          <a:lstStyle/>
          <a:p>
            <a:pPr algn="l" fontAlgn="base">
              <a:lnSpc>
                <a:spcPct val="150000"/>
              </a:lnSpc>
            </a:pPr>
            <a:r>
              <a:rPr lang="en-US" i="0" dirty="0">
                <a:solidFill>
                  <a:srgbClr val="0A0A23"/>
                </a:solidFill>
                <a:effectLst/>
                <a:latin typeface="Times New Roman" panose="02020603050405020304" pitchFamily="18" charset="0"/>
                <a:cs typeface="Times New Roman" panose="02020603050405020304" pitchFamily="18" charset="0"/>
              </a:rPr>
              <a:t>The term programming paradigm refers to a style of programming. </a:t>
            </a:r>
          </a:p>
          <a:p>
            <a:pPr algn="l" fontAlgn="base">
              <a:lnSpc>
                <a:spcPct val="150000"/>
              </a:lnSpc>
            </a:pPr>
            <a:endParaRPr lang="en-US" dirty="0">
              <a:solidFill>
                <a:srgbClr val="0A0A23"/>
              </a:solidFill>
              <a:latin typeface="Times New Roman" panose="02020603050405020304" pitchFamily="18" charset="0"/>
              <a:cs typeface="Times New Roman" panose="02020603050405020304" pitchFamily="18" charset="0"/>
            </a:endParaRPr>
          </a:p>
          <a:p>
            <a:pPr algn="l" fontAlgn="base">
              <a:lnSpc>
                <a:spcPct val="150000"/>
              </a:lnSpc>
            </a:pPr>
            <a:r>
              <a:rPr lang="en-US" i="0" dirty="0">
                <a:solidFill>
                  <a:srgbClr val="0A0A23"/>
                </a:solidFill>
                <a:effectLst/>
                <a:latin typeface="Times New Roman" panose="02020603050405020304" pitchFamily="18" charset="0"/>
                <a:cs typeface="Times New Roman" panose="02020603050405020304" pitchFamily="18" charset="0"/>
              </a:rPr>
              <a:t>It does not refer to a specific language, but rather it refers to the way you program.</a:t>
            </a:r>
          </a:p>
          <a:p>
            <a:pPr algn="l" fontAlgn="base">
              <a:lnSpc>
                <a:spcPct val="150000"/>
              </a:lnSpc>
            </a:pPr>
            <a:r>
              <a:rPr lang="en-US" dirty="0">
                <a:solidFill>
                  <a:srgbClr val="0A0A23"/>
                </a:solidFill>
                <a:latin typeface="Times New Roman" panose="02020603050405020304" pitchFamily="18" charset="0"/>
                <a:cs typeface="Times New Roman" panose="02020603050405020304" pitchFamily="18" charset="0"/>
              </a:rPr>
              <a:t>It gives us a set of guideline on how to write entire program</a:t>
            </a:r>
            <a:endParaRPr lang="en-US" i="0" dirty="0">
              <a:solidFill>
                <a:srgbClr val="0A0A23"/>
              </a:solidFill>
              <a:effectLst/>
              <a:latin typeface="Times New Roman" panose="02020603050405020304" pitchFamily="18" charset="0"/>
              <a:cs typeface="Times New Roman" panose="02020603050405020304" pitchFamily="18" charset="0"/>
            </a:endParaRPr>
          </a:p>
          <a:p>
            <a:pPr algn="l" fontAlgn="base">
              <a:lnSpc>
                <a:spcPct val="150000"/>
              </a:lnSpc>
            </a:pPr>
            <a:r>
              <a:rPr lang="en-US" i="0" dirty="0">
                <a:solidFill>
                  <a:srgbClr val="0A0A23"/>
                </a:solidFill>
                <a:effectLst/>
                <a:latin typeface="Times New Roman" panose="02020603050405020304" pitchFamily="18" charset="0"/>
                <a:cs typeface="Times New Roman" panose="02020603050405020304" pitchFamily="18" charset="0"/>
              </a:rPr>
              <a:t>There are lots of programming languages that are well-known but all of them need to follow some strategy when they are implemented,</a:t>
            </a:r>
            <a:r>
              <a:rPr lang="en-US" dirty="0">
                <a:solidFill>
                  <a:srgbClr val="0A0A23"/>
                </a:solidFill>
                <a:latin typeface="Times New Roman" panose="02020603050405020304" pitchFamily="18" charset="0"/>
                <a:cs typeface="Times New Roman" panose="02020603050405020304" pitchFamily="18" charset="0"/>
              </a:rPr>
              <a:t> a</a:t>
            </a:r>
            <a:r>
              <a:rPr lang="en-US" i="0" dirty="0">
                <a:solidFill>
                  <a:srgbClr val="0A0A23"/>
                </a:solidFill>
                <a:effectLst/>
                <a:latin typeface="Times New Roman" panose="02020603050405020304" pitchFamily="18" charset="0"/>
                <a:cs typeface="Times New Roman" panose="02020603050405020304" pitchFamily="18" charset="0"/>
              </a:rPr>
              <a:t>nd that strategy is a paradigm.</a:t>
            </a:r>
          </a:p>
        </p:txBody>
      </p:sp>
    </p:spTree>
    <p:extLst>
      <p:ext uri="{BB962C8B-B14F-4D97-AF65-F5344CB8AC3E}">
        <p14:creationId xmlns:p14="http://schemas.microsoft.com/office/powerpoint/2010/main" val="363920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1340" y="163333"/>
            <a:ext cx="1778188" cy="763526"/>
          </a:xfrm>
        </p:spPr>
        <p:txBody>
          <a:bodyPr>
            <a:normAutofit/>
          </a:bodyPr>
          <a:lstStyle/>
          <a:p>
            <a:r>
              <a:rPr lang="en-US" dirty="0"/>
              <a:t>TYPES</a:t>
            </a:r>
          </a:p>
        </p:txBody>
      </p:sp>
      <p:sp>
        <p:nvSpPr>
          <p:cNvPr id="7" name="TextBox 6">
            <a:extLst>
              <a:ext uri="{FF2B5EF4-FFF2-40B4-BE49-F238E27FC236}">
                <a16:creationId xmlns:a16="http://schemas.microsoft.com/office/drawing/2014/main" id="{D007FBA7-1FBD-43FA-8DDA-2043733A02E0}"/>
              </a:ext>
            </a:extLst>
          </p:cNvPr>
          <p:cNvSpPr txBox="1"/>
          <p:nvPr/>
        </p:nvSpPr>
        <p:spPr>
          <a:xfrm>
            <a:off x="250246" y="860961"/>
            <a:ext cx="8463894" cy="873572"/>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There are lots for programming language that are known but all of them need to follow some strategy when they are implemented, and this methodology/strategy is paradigms</a:t>
            </a:r>
          </a:p>
        </p:txBody>
      </p:sp>
      <p:pic>
        <p:nvPicPr>
          <p:cNvPr id="8" name="Picture 7" descr="Diagram&#10;&#10;Description automatically generated">
            <a:extLst>
              <a:ext uri="{FF2B5EF4-FFF2-40B4-BE49-F238E27FC236}">
                <a16:creationId xmlns:a16="http://schemas.microsoft.com/office/drawing/2014/main" id="{C8E277FE-BA0B-7587-2618-2270C680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1734533"/>
            <a:ext cx="5731329" cy="3245634"/>
          </a:xfrm>
          <a:prstGeom prst="rect">
            <a:avLst/>
          </a:prstGeom>
        </p:spPr>
      </p:pic>
    </p:spTree>
    <p:extLst>
      <p:ext uri="{BB962C8B-B14F-4D97-AF65-F5344CB8AC3E}">
        <p14:creationId xmlns:p14="http://schemas.microsoft.com/office/powerpoint/2010/main" val="410330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5069-352B-452B-83D4-1C05E91F393B}"/>
              </a:ext>
            </a:extLst>
          </p:cNvPr>
          <p:cNvSpPr>
            <a:spLocks noGrp="1"/>
          </p:cNvSpPr>
          <p:nvPr>
            <p:ph type="title"/>
          </p:nvPr>
        </p:nvSpPr>
        <p:spPr/>
        <p:txBody>
          <a:bodyPr>
            <a:noAutofit/>
          </a:bodyPr>
          <a:lstStyle/>
          <a:p>
            <a:r>
              <a:rPr lang="en-US" sz="2400" dirty="0"/>
              <a:t>Watch the video</a:t>
            </a:r>
          </a:p>
        </p:txBody>
      </p:sp>
      <p:sp>
        <p:nvSpPr>
          <p:cNvPr id="6" name="TextBox 5">
            <a:extLst>
              <a:ext uri="{FF2B5EF4-FFF2-40B4-BE49-F238E27FC236}">
                <a16:creationId xmlns:a16="http://schemas.microsoft.com/office/drawing/2014/main" id="{4AB737D6-8FCE-4B99-9EEE-485971BA5E68}"/>
              </a:ext>
            </a:extLst>
          </p:cNvPr>
          <p:cNvSpPr txBox="1"/>
          <p:nvPr/>
        </p:nvSpPr>
        <p:spPr>
          <a:xfrm>
            <a:off x="1479177" y="4629661"/>
            <a:ext cx="6423852" cy="369332"/>
          </a:xfrm>
          <a:prstGeom prst="rect">
            <a:avLst/>
          </a:prstGeom>
          <a:noFill/>
        </p:spPr>
        <p:txBody>
          <a:bodyPr wrap="square">
            <a:spAutoFit/>
          </a:bodyPr>
          <a:lstStyle/>
          <a:p>
            <a:r>
              <a:rPr lang="en-US" dirty="0"/>
              <a:t>https://www.youtube.com/watch?v=JqvMTwnbhnA</a:t>
            </a:r>
          </a:p>
        </p:txBody>
      </p:sp>
      <p:pic>
        <p:nvPicPr>
          <p:cNvPr id="7" name="Imperative vs. Declarative Programming (in 60 seconds)">
            <a:hlinkClick r:id="" action="ppaction://media"/>
            <a:extLst>
              <a:ext uri="{FF2B5EF4-FFF2-40B4-BE49-F238E27FC236}">
                <a16:creationId xmlns:a16="http://schemas.microsoft.com/office/drawing/2014/main" id="{682F52C0-9816-4448-855A-70A8F99324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302804"/>
            <a:ext cx="8064393" cy="2768413"/>
          </a:xfrm>
          <a:prstGeom prst="rect">
            <a:avLst/>
          </a:prstGeom>
        </p:spPr>
      </p:pic>
    </p:spTree>
    <p:extLst>
      <p:ext uri="{BB962C8B-B14F-4D97-AF65-F5344CB8AC3E}">
        <p14:creationId xmlns:p14="http://schemas.microsoft.com/office/powerpoint/2010/main" val="205945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745849" y="379400"/>
            <a:ext cx="2919549" cy="1560919"/>
          </a:xfrm>
        </p:spPr>
        <p:txBody>
          <a:bodyPr vert="horz" lIns="91440" tIns="45720" rIns="91440" bIns="45720" rtlCol="0" anchor="t">
            <a:normAutofit/>
          </a:bodyPr>
          <a:lstStyle/>
          <a:p>
            <a:pPr defTabSz="914400"/>
            <a:r>
              <a:rPr lang="en-US" sz="4100" kern="1200" dirty="0">
                <a:solidFill>
                  <a:schemeClr val="tx1"/>
                </a:solidFill>
                <a:effectLst/>
                <a:latin typeface="+mj-lt"/>
                <a:ea typeface="+mj-ea"/>
                <a:cs typeface="+mj-cs"/>
              </a:rPr>
              <a:t>Imperative</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372595"/>
            <a:ext cx="548639" cy="505095"/>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737232"/>
            <a:ext cx="4507025" cy="38404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4"/>
          <p:cNvSpPr txBox="1">
            <a:spLocks/>
          </p:cNvSpPr>
          <p:nvPr/>
        </p:nvSpPr>
        <p:spPr>
          <a:xfrm>
            <a:off x="4555953" y="823026"/>
            <a:ext cx="4360136" cy="3761855"/>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0">
              <a:lnSpc>
                <a:spcPct val="150000"/>
              </a:lnSpc>
              <a:buNone/>
            </a:pPr>
            <a:r>
              <a:rPr lang="en-US" sz="1600" dirty="0">
                <a:latin typeface="Times New Roman" panose="02020603050405020304" pitchFamily="18" charset="0"/>
                <a:cs typeface="Times New Roman" panose="02020603050405020304" pitchFamily="18" charset="0"/>
              </a:rPr>
              <a:t>The programmer writes instructions that tell the computer what to accomplish and how to do it.  </a:t>
            </a:r>
          </a:p>
          <a:p>
            <a:pPr marL="114300" indent="0">
              <a:lnSpc>
                <a:spcPct val="150000"/>
              </a:lnSpc>
              <a:buNone/>
            </a:pPr>
            <a:r>
              <a:rPr lang="en-US" sz="1600" dirty="0">
                <a:latin typeface="Times New Roman" panose="02020603050405020304" pitchFamily="18" charset="0"/>
                <a:cs typeface="Times New Roman" panose="02020603050405020304" pitchFamily="18" charset="0"/>
              </a:rPr>
              <a:t>The imperative programming code focuses on creating algorithms that tell the computer how to do things. </a:t>
            </a:r>
          </a:p>
          <a:p>
            <a:pPr marL="114300" indent="0">
              <a:lnSpc>
                <a:spcPct val="150000"/>
              </a:lnSpc>
              <a:buNone/>
            </a:pPr>
            <a:r>
              <a:rPr lang="en-US" sz="1600" dirty="0">
                <a:latin typeface="Times New Roman" panose="02020603050405020304" pitchFamily="18" charset="0"/>
                <a:cs typeface="Times New Roman" panose="02020603050405020304" pitchFamily="18" charset="0"/>
              </a:rPr>
              <a:t>It closely relates to how hardware works.  </a:t>
            </a:r>
          </a:p>
          <a:p>
            <a:pPr marL="114300" indent="0">
              <a:lnSpc>
                <a:spcPct val="150000"/>
              </a:lnSpc>
              <a:buNone/>
            </a:pPr>
            <a:r>
              <a:rPr lang="en-US" sz="1600" dirty="0">
                <a:latin typeface="Times New Roman" panose="02020603050405020304" pitchFamily="18" charset="0"/>
                <a:cs typeface="Times New Roman" panose="02020603050405020304" pitchFamily="18" charset="0"/>
              </a:rPr>
              <a:t>Based on the Von Neumann architecture </a:t>
            </a:r>
          </a:p>
        </p:txBody>
      </p:sp>
      <p:pic>
        <p:nvPicPr>
          <p:cNvPr id="11" name="Picture 10">
            <a:extLst>
              <a:ext uri="{FF2B5EF4-FFF2-40B4-BE49-F238E27FC236}">
                <a16:creationId xmlns:a16="http://schemas.microsoft.com/office/drawing/2014/main" id="{62537698-FF39-4538-9ED5-C5C908A73361}"/>
              </a:ext>
            </a:extLst>
          </p:cNvPr>
          <p:cNvPicPr>
            <a:picLocks noChangeAspect="1"/>
          </p:cNvPicPr>
          <p:nvPr/>
        </p:nvPicPr>
        <p:blipFill rotWithShape="1">
          <a:blip r:embed="rId2">
            <a:extLst>
              <a:ext uri="{28A0092B-C50C-407E-A947-70E740481C1C}">
                <a14:useLocalDpi xmlns:a14="http://schemas.microsoft.com/office/drawing/2010/main" val="0"/>
              </a:ext>
            </a:extLst>
          </a:blip>
          <a:srcRect b="53704"/>
          <a:stretch/>
        </p:blipFill>
        <p:spPr>
          <a:xfrm>
            <a:off x="681480" y="1642732"/>
            <a:ext cx="3582876" cy="2122444"/>
          </a:xfrm>
          <a:prstGeom prst="rect">
            <a:avLst/>
          </a:prstGeom>
          <a:ln>
            <a:noFill/>
          </a:ln>
          <a:effectLst>
            <a:softEdge rad="112500"/>
          </a:effectLst>
        </p:spPr>
      </p:pic>
    </p:spTree>
    <p:extLst>
      <p:ext uri="{BB962C8B-B14F-4D97-AF65-F5344CB8AC3E}">
        <p14:creationId xmlns:p14="http://schemas.microsoft.com/office/powerpoint/2010/main" val="6765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1046</Words>
  <Application>Microsoft Office PowerPoint</Application>
  <PresentationFormat>On-screen Show (16:9)</PresentationFormat>
  <Paragraphs>116</Paragraphs>
  <Slides>23</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Avenir Next Pro Bold</vt:lpstr>
      <vt:lpstr>Avenir Next Pro Demi</vt:lpstr>
      <vt:lpstr>Bookman Old Style</vt:lpstr>
      <vt:lpstr>Calibri</vt:lpstr>
      <vt:lpstr>Calibri Light</vt:lpstr>
      <vt:lpstr>Symbol</vt:lpstr>
      <vt:lpstr>Times New Roman</vt:lpstr>
      <vt:lpstr>Wingdings</vt:lpstr>
      <vt:lpstr>Office Theme</vt:lpstr>
      <vt:lpstr>Programming Paradigm</vt:lpstr>
      <vt:lpstr>Objectives </vt:lpstr>
      <vt:lpstr>Review Questions Record your answers in your copy books for review</vt:lpstr>
      <vt:lpstr>PowerPoint Presentation</vt:lpstr>
      <vt:lpstr>Watch the video and make salient points in your copy books</vt:lpstr>
      <vt:lpstr>Programming Paradigm</vt:lpstr>
      <vt:lpstr>TYPES</vt:lpstr>
      <vt:lpstr>Watch the video</vt:lpstr>
      <vt:lpstr>Imperative</vt:lpstr>
      <vt:lpstr>Stages in tying a tie</vt:lpstr>
      <vt:lpstr>Types of Imperative Programming Paradigm</vt:lpstr>
      <vt:lpstr>Procedural Programming Paradigm</vt:lpstr>
      <vt:lpstr>Object-Oriented Programming (OOP) </vt:lpstr>
      <vt:lpstr>Parallel Processing </vt:lpstr>
      <vt:lpstr>Declarative</vt:lpstr>
      <vt:lpstr>Declarative Programming Paradigm</vt:lpstr>
      <vt:lpstr>Logic</vt:lpstr>
      <vt:lpstr>Functional </vt:lpstr>
      <vt:lpstr>Database Processing Approach </vt:lpstr>
      <vt:lpstr>Imperative  </vt:lpstr>
      <vt:lpstr>Declarative</vt:lpstr>
      <vt:lpstr>Imperative </vt:lpstr>
      <vt:lpstr>EVOLUTION OF PROGRAMMING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2020-08-13T06:46:12Z</dcterms:created>
  <dcterms:modified xsi:type="dcterms:W3CDTF">2024-02-22T23:19:53Z</dcterms:modified>
</cp:coreProperties>
</file>